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9" r:id="rId1"/>
    <p:sldMasterId id="2147484005" r:id="rId2"/>
  </p:sldMasterIdLst>
  <p:notesMasterIdLst>
    <p:notesMasterId r:id="rId26"/>
  </p:notesMasterIdLst>
  <p:handoutMasterIdLst>
    <p:handoutMasterId r:id="rId27"/>
  </p:handoutMasterIdLst>
  <p:sldIdLst>
    <p:sldId id="449" r:id="rId3"/>
    <p:sldId id="524" r:id="rId4"/>
    <p:sldId id="519" r:id="rId5"/>
    <p:sldId id="527" r:id="rId6"/>
    <p:sldId id="553" r:id="rId7"/>
    <p:sldId id="528" r:id="rId8"/>
    <p:sldId id="511" r:id="rId9"/>
    <p:sldId id="529" r:id="rId10"/>
    <p:sldId id="541" r:id="rId11"/>
    <p:sldId id="540" r:id="rId12"/>
    <p:sldId id="544" r:id="rId13"/>
    <p:sldId id="554" r:id="rId14"/>
    <p:sldId id="542" r:id="rId15"/>
    <p:sldId id="545" r:id="rId16"/>
    <p:sldId id="546" r:id="rId17"/>
    <p:sldId id="547" r:id="rId18"/>
    <p:sldId id="548" r:id="rId19"/>
    <p:sldId id="549" r:id="rId20"/>
    <p:sldId id="550" r:id="rId21"/>
    <p:sldId id="551" r:id="rId22"/>
    <p:sldId id="552" r:id="rId23"/>
    <p:sldId id="520" r:id="rId24"/>
    <p:sldId id="521" r:id="rId25"/>
  </p:sldIdLst>
  <p:sldSz cx="12188825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9CC00"/>
    <a:srgbClr val="66FF33"/>
    <a:srgbClr val="03D526"/>
    <a:srgbClr val="FFFF99"/>
    <a:srgbClr val="FFFF66"/>
    <a:srgbClr val="CCECFF"/>
    <a:srgbClr val="51FDFF"/>
    <a:srgbClr val="0E4D72"/>
    <a:srgbClr val="22B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17" autoAdjust="0"/>
    <p:restoredTop sz="92539" autoAdjust="0"/>
  </p:normalViewPr>
  <p:slideViewPr>
    <p:cSldViewPr snapToGrid="0">
      <p:cViewPr varScale="1">
        <p:scale>
          <a:sx n="82" d="100"/>
          <a:sy n="82" d="100"/>
        </p:scale>
        <p:origin x="-792" y="-82"/>
      </p:cViewPr>
      <p:guideLst>
        <p:guide orient="horz" pos="429"/>
        <p:guide pos="72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>
              <a:defRPr sz="1200"/>
            </a:lvl1pPr>
          </a:lstStyle>
          <a:p>
            <a:fld id="{D4520DB6-4BC4-474E-864B-7572F1A77523}" type="datetimeFigureOut">
              <a:rPr lang="en-US" smtClean="0"/>
              <a:pPr/>
              <a:t>10/15/2014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6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8829676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>
              <a:defRPr sz="1200"/>
            </a:lvl1pPr>
          </a:lstStyle>
          <a:p>
            <a:fld id="{FA642C3C-970C-B943-AE05-11E6718043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686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>
              <a:defRPr sz="1200"/>
            </a:lvl1pPr>
          </a:lstStyle>
          <a:p>
            <a:fld id="{D843A04C-2FFB-5142-9D5C-5FF8FC9DEE74}" type="datetimeFigureOut">
              <a:rPr lang="en-US" smtClean="0"/>
              <a:pPr/>
              <a:t>10/15/2014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17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8" tIns="45719" rIns="91438" bIns="4571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6"/>
            <a:ext cx="5486400" cy="41830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6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829676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>
              <a:defRPr sz="1200"/>
            </a:lvl1pPr>
          </a:lstStyle>
          <a:p>
            <a:fld id="{F246E544-6F9D-0145-A490-5CD892F720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2217"/>
            <a:r>
              <a:rPr lang="en-US" dirty="0" smtClean="0"/>
              <a:t>Hello, and welcome to </a:t>
            </a:r>
            <a:r>
              <a:rPr lang="en-US" dirty="0" err="1" smtClean="0"/>
              <a:t>PDTool</a:t>
            </a:r>
            <a:r>
              <a:rPr lang="en-US" dirty="0" smtClean="0"/>
              <a:t> Training on Deployment.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06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</a:t>
            </a:r>
            <a:r>
              <a:rPr lang="en-US" baseline="0" dirty="0" smtClean="0"/>
              <a:t> l</a:t>
            </a:r>
            <a:r>
              <a:rPr lang="en-US" dirty="0" smtClean="0"/>
              <a:t>et’s examine some common deployment options for CIS.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154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333375" y="698500"/>
            <a:ext cx="6191250" cy="3484563"/>
          </a:xfrm>
          <a:ln/>
        </p:spPr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4838"/>
            <a:ext cx="5486400" cy="4183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333375" y="698500"/>
            <a:ext cx="6191250" cy="3484563"/>
          </a:xfrm>
          <a:ln/>
        </p:spPr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4838"/>
            <a:ext cx="5486400" cy="4183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333375" y="698500"/>
            <a:ext cx="6191250" cy="3484563"/>
          </a:xfrm>
          <a:ln/>
        </p:spPr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4838"/>
            <a:ext cx="5486400" cy="4183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333375" y="698500"/>
            <a:ext cx="6191250" cy="3484563"/>
          </a:xfrm>
          <a:ln/>
        </p:spPr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4838"/>
            <a:ext cx="5486400" cy="4183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333375" y="698500"/>
            <a:ext cx="6191250" cy="3484563"/>
          </a:xfrm>
          <a:ln/>
        </p:spPr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4838"/>
            <a:ext cx="5486400" cy="4183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333375" y="698500"/>
            <a:ext cx="6191250" cy="3484563"/>
          </a:xfrm>
          <a:ln/>
        </p:spPr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4838"/>
            <a:ext cx="5486400" cy="4183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333375" y="698500"/>
            <a:ext cx="6191250" cy="3484563"/>
          </a:xfrm>
          <a:ln/>
        </p:spPr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4838"/>
            <a:ext cx="5486400" cy="4183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49629">
              <a:defRPr/>
            </a:pPr>
            <a:r>
              <a:rPr lang="en-US" dirty="0" smtClean="0"/>
              <a:t>We begin this module by examining</a:t>
            </a:r>
            <a:r>
              <a:rPr lang="en-US" baseline="0" dirty="0" smtClean="0"/>
              <a:t> the basic concepts of </a:t>
            </a:r>
            <a:r>
              <a:rPr lang="en-US" baseline="0" dirty="0" err="1" smtClean="0"/>
              <a:t>PDTool</a:t>
            </a:r>
            <a:r>
              <a:rPr lang="en-US" baseline="0" dirty="0" smtClean="0"/>
              <a:t> and how it will be used.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97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333375" y="698500"/>
            <a:ext cx="6191250" cy="3484563"/>
          </a:xfrm>
          <a:ln/>
        </p:spPr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4838"/>
            <a:ext cx="5486400" cy="4183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333375" y="698500"/>
            <a:ext cx="6191250" cy="3484563"/>
          </a:xfrm>
          <a:ln/>
        </p:spPr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4838"/>
            <a:ext cx="5486400" cy="4183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93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</a:t>
            </a:r>
            <a:r>
              <a:rPr lang="en-US" baseline="0" dirty="0" smtClean="0"/>
              <a:t> l</a:t>
            </a:r>
            <a:r>
              <a:rPr lang="en-US" dirty="0" smtClean="0"/>
              <a:t>et’s examine some common deployment options for CIS.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154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</a:t>
            </a:r>
            <a:r>
              <a:rPr lang="en-US" baseline="0" dirty="0" smtClean="0"/>
              <a:t> l</a:t>
            </a:r>
            <a:r>
              <a:rPr lang="en-US" dirty="0" smtClean="0"/>
              <a:t>et’s examine some common deployment options for CIS.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154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2" y="0"/>
            <a:ext cx="11438251" cy="838200"/>
          </a:xfrm>
          <a:prstGeom prst="rect">
            <a:avLst/>
          </a:prstGeom>
        </p:spPr>
        <p:txBody>
          <a:bodyPr/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0895" y="1224643"/>
            <a:ext cx="11424907" cy="527775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16ACB1"/>
              </a:buClr>
              <a:buFont typeface="Arial"/>
              <a:buChar char="•"/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rgbClr val="16ACB1"/>
              </a:buClr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2" y="0"/>
            <a:ext cx="11438251" cy="838200"/>
          </a:xfrm>
          <a:prstGeom prst="rect">
            <a:avLst/>
          </a:prstGeom>
        </p:spPr>
        <p:txBody>
          <a:bodyPr/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4"/>
          <p:cNvSpPr>
            <a:spLocks noChangeArrowheads="1"/>
          </p:cNvSpPr>
          <p:nvPr userDrawn="1"/>
        </p:nvSpPr>
        <p:spPr bwMode="ltGray">
          <a:xfrm>
            <a:off x="354130" y="6586249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10640202" y="6584515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11578313" y="658041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grpSp>
        <p:nvGrpSpPr>
          <p:cNvPr id="2" name="Group 67"/>
          <p:cNvGrpSpPr/>
          <p:nvPr userDrawn="1"/>
        </p:nvGrpSpPr>
        <p:grpSpPr>
          <a:xfrm>
            <a:off x="455614" y="301886"/>
            <a:ext cx="839969" cy="447811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47" name="Title 1"/>
          <p:cNvSpPr>
            <a:spLocks noGrp="1"/>
          </p:cNvSpPr>
          <p:nvPr>
            <p:ph type="ctrTitle"/>
          </p:nvPr>
        </p:nvSpPr>
        <p:spPr>
          <a:xfrm>
            <a:off x="366534" y="1986351"/>
            <a:ext cx="7761466" cy="180594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4800" kern="120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9" name="Subtitle 2"/>
          <p:cNvSpPr>
            <a:spLocks noGrp="1"/>
          </p:cNvSpPr>
          <p:nvPr>
            <p:ph type="subTitle" idx="1"/>
          </p:nvPr>
        </p:nvSpPr>
        <p:spPr>
          <a:xfrm>
            <a:off x="373606" y="3977413"/>
            <a:ext cx="7767095" cy="421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527559" y="-4786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00270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89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4"/>
          <p:cNvSpPr>
            <a:spLocks noChangeArrowheads="1"/>
          </p:cNvSpPr>
          <p:nvPr userDrawn="1"/>
        </p:nvSpPr>
        <p:spPr bwMode="ltGray">
          <a:xfrm>
            <a:off x="354130" y="6586249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10585699" y="6584515"/>
            <a:ext cx="84552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11573504" y="6580411"/>
            <a:ext cx="265238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grpSp>
        <p:nvGrpSpPr>
          <p:cNvPr id="2" name="Group 67"/>
          <p:cNvGrpSpPr/>
          <p:nvPr userDrawn="1"/>
        </p:nvGrpSpPr>
        <p:grpSpPr>
          <a:xfrm>
            <a:off x="455614" y="301886"/>
            <a:ext cx="839969" cy="447811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47" name="Title 1"/>
          <p:cNvSpPr>
            <a:spLocks noGrp="1"/>
          </p:cNvSpPr>
          <p:nvPr>
            <p:ph type="ctrTitle"/>
          </p:nvPr>
        </p:nvSpPr>
        <p:spPr>
          <a:xfrm>
            <a:off x="366534" y="1986351"/>
            <a:ext cx="7761466" cy="180594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4800" kern="120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9" name="Subtitle 2"/>
          <p:cNvSpPr>
            <a:spLocks noGrp="1"/>
          </p:cNvSpPr>
          <p:nvPr>
            <p:ph type="subTitle" idx="1"/>
          </p:nvPr>
        </p:nvSpPr>
        <p:spPr>
          <a:xfrm>
            <a:off x="373606" y="3977413"/>
            <a:ext cx="7767095" cy="421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527559" y="-4786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00270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98" y="0"/>
            <a:ext cx="12201522" cy="68651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867" y="2286000"/>
            <a:ext cx="10969943" cy="990600"/>
          </a:xfrm>
        </p:spPr>
        <p:txBody>
          <a:bodyPr anchor="b">
            <a:normAutofit/>
          </a:bodyPr>
          <a:lstStyle>
            <a:lvl1pPr algn="r">
              <a:defRPr sz="4000">
                <a:solidFill>
                  <a:srgbClr val="00528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867" y="3352800"/>
            <a:ext cx="10969943" cy="1905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065" y="6248400"/>
            <a:ext cx="1862182" cy="419100"/>
          </a:xfrm>
          <a:prstGeom prst="rect">
            <a:avLst/>
          </a:prstGeom>
        </p:spPr>
      </p:pic>
      <p:pic>
        <p:nvPicPr>
          <p:cNvPr id="6" name="Picture 2" descr="C:\Users\peter\AppData\Local\Temp\Rar$DR14.878\Composite Software Endorsement Mark\Composite_Software_2C_TM_Lef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3" y="6324600"/>
            <a:ext cx="2234617" cy="28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63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pic>
        <p:nvPicPr>
          <p:cNvPr id="5" name="Picture 2" descr="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037" y="2895603"/>
            <a:ext cx="3512752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3351927" y="3810003"/>
            <a:ext cx="548497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100" dirty="0" smtClean="0">
                <a:solidFill>
                  <a:srgbClr val="7F7F7F"/>
                </a:solidFill>
                <a:latin typeface="Futura Bk BT" pitchFamily="34" charset="0"/>
              </a:rPr>
              <a:t>THE</a:t>
            </a:r>
            <a:r>
              <a:rPr lang="en-US" sz="1100" baseline="0" dirty="0" smtClean="0">
                <a:solidFill>
                  <a:srgbClr val="7F7F7F"/>
                </a:solidFill>
                <a:latin typeface="Futura Bk BT" pitchFamily="34" charset="0"/>
              </a:rPr>
              <a:t> BIG DATA ADVANTAGE:</a:t>
            </a:r>
          </a:p>
          <a:p>
            <a:pPr algn="ctr">
              <a:defRPr/>
            </a:pPr>
            <a:r>
              <a:rPr lang="en-US" sz="1100" dirty="0" smtClean="0">
                <a:solidFill>
                  <a:srgbClr val="7F7F7F"/>
                </a:solidFill>
                <a:latin typeface="Futura Bk BT" pitchFamily="34" charset="0"/>
              </a:rPr>
              <a:t>TAKE BIG</a:t>
            </a:r>
            <a:r>
              <a:rPr lang="en-US" sz="1100" baseline="0" dirty="0" smtClean="0">
                <a:solidFill>
                  <a:srgbClr val="7F7F7F"/>
                </a:solidFill>
                <a:latin typeface="Futura Bk BT" pitchFamily="34" charset="0"/>
              </a:rPr>
              <a:t> ADVANTAGE OF YOUR DATA</a:t>
            </a:r>
            <a:endParaRPr lang="en-US" sz="1100" dirty="0">
              <a:solidFill>
                <a:srgbClr val="7F7F7F"/>
              </a:solidFill>
              <a:latin typeface="Futura Bk BT" pitchFamily="34" charset="0"/>
            </a:endParaRPr>
          </a:p>
        </p:txBody>
      </p:sp>
      <p:pic>
        <p:nvPicPr>
          <p:cNvPr id="7" name="Picture 6" descr="Composite_Software_80k_Lef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677" y="5638803"/>
            <a:ext cx="2234618" cy="28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2" y="0"/>
            <a:ext cx="11438251" cy="838200"/>
          </a:xfrm>
          <a:prstGeom prst="rect">
            <a:avLst/>
          </a:prstGeom>
        </p:spPr>
        <p:txBody>
          <a:bodyPr/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tif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g_D1.jpg"/>
          <p:cNvPicPr>
            <a:picLocks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668" y="893"/>
            <a:ext cx="12185774" cy="685621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88825" cy="2755900"/>
          </a:xfrm>
          <a:prstGeom prst="rect">
            <a:avLst/>
          </a:prstGeom>
          <a:gradFill flip="none" rotWithShape="1">
            <a:gsLst>
              <a:gs pos="0">
                <a:srgbClr val="001A38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54131" y="6586251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640203" y="6584517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578314" y="6580413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306188" y="0"/>
            <a:ext cx="11438253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2" r:id="rId2"/>
    <p:sldLayoutId id="2147484001" r:id="rId3"/>
    <p:sldLayoutId id="2147484007" r:id="rId4"/>
    <p:sldLayoutId id="2147484055" r:id="rId5"/>
    <p:sldLayoutId id="2147484056" r:id="rId6"/>
    <p:sldLayoutId id="2147484057" r:id="rId7"/>
    <p:sldLayoutId id="2147484058" r:id="rId8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marL="0" algn="l" defTabSz="914400" rtl="0" eaLnBrk="0" fontAlgn="auto" latinLnBrk="0" hangingPunct="0">
        <a:lnSpc>
          <a:spcPct val="80000"/>
        </a:lnSpc>
        <a:spcBef>
          <a:spcPts val="0"/>
        </a:spcBef>
        <a:spcAft>
          <a:spcPts val="0"/>
        </a:spcAft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106FE2"/>
        </a:buClr>
        <a:buSzPct val="100000"/>
        <a:buFont typeface="Wingdings" charset="2"/>
        <a:buChar char="§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rgbClr val="106FE2"/>
        </a:buClr>
        <a:buFont typeface="Lucida Grande"/>
        <a:buChar char="–"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6858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8667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10302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g_D1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8" y="893"/>
            <a:ext cx="12185774" cy="685621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88825" cy="2755900"/>
          </a:xfrm>
          <a:prstGeom prst="rect">
            <a:avLst/>
          </a:prstGeom>
          <a:gradFill flip="none" rotWithShape="1">
            <a:gsLst>
              <a:gs pos="0">
                <a:srgbClr val="001A38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54131" y="6586251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640203" y="6584517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578314" y="6580413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306188" y="0"/>
            <a:ext cx="11438253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ransition>
    <p:wipe dir="r"/>
  </p:transition>
  <p:timing>
    <p:tnLst>
      <p:par>
        <p:cTn id="1" dur="indefinite" restart="never" nodeType="tmRoot"/>
      </p:par>
    </p:tnLst>
  </p:timing>
  <p:txStyles>
    <p:titleStyle>
      <a:lvl1pPr marL="0" algn="l" defTabSz="914400" rtl="0" eaLnBrk="0" fontAlgn="auto" latinLnBrk="0" hangingPunct="0">
        <a:lnSpc>
          <a:spcPct val="80000"/>
        </a:lnSpc>
        <a:spcBef>
          <a:spcPts val="0"/>
        </a:spcBef>
        <a:spcAft>
          <a:spcPts val="0"/>
        </a:spcAft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106FE2"/>
        </a:buClr>
        <a:buSzPct val="100000"/>
        <a:buFont typeface="Wingdings" charset="2"/>
        <a:buChar char="§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rgbClr val="106FE2"/>
        </a:buClr>
        <a:buFont typeface="Lucida Grande"/>
        <a:buChar char="–"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6858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8667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10302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534" y="1986351"/>
            <a:ext cx="11134588" cy="1805940"/>
          </a:xfrm>
        </p:spPr>
        <p:txBody>
          <a:bodyPr/>
          <a:lstStyle/>
          <a:p>
            <a:r>
              <a:rPr lang="en-US" dirty="0" smtClean="0"/>
              <a:t>Agenda</a:t>
            </a:r>
            <a:br>
              <a:rPr lang="en-US" dirty="0" smtClean="0"/>
            </a:br>
            <a:r>
              <a:rPr lang="en-US" sz="4400" dirty="0" smtClean="0">
                <a:solidFill>
                  <a:schemeClr val="bg1"/>
                </a:solidFill>
              </a:rPr>
              <a:t>Cisco Data </a:t>
            </a:r>
            <a:r>
              <a:rPr lang="en-US" sz="4400" dirty="0" smtClean="0">
                <a:solidFill>
                  <a:schemeClr val="bg1"/>
                </a:solidFill>
              </a:rPr>
              <a:t>Virtualization</a:t>
            </a:r>
            <a:br>
              <a:rPr lang="en-US" sz="4400" dirty="0" smtClean="0">
                <a:solidFill>
                  <a:schemeClr val="bg1"/>
                </a:solidFill>
              </a:rPr>
            </a:br>
            <a:r>
              <a:rPr lang="en-US" sz="4400" dirty="0" smtClean="0">
                <a:solidFill>
                  <a:schemeClr val="bg1"/>
                </a:solidFill>
              </a:rPr>
              <a:t>Cache Framework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2904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Cache Framework Log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143000"/>
            <a:ext cx="11376237" cy="5181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200" i="1" dirty="0" smtClean="0">
                <a:ea typeface="ＭＳ Ｐゴシック" pitchFamily="34" charset="-128"/>
              </a:rPr>
              <a:t>Logging framework</a:t>
            </a:r>
          </a:p>
          <a:p>
            <a:pPr lvl="1"/>
            <a:r>
              <a:rPr lang="en-US" sz="3000" i="1" dirty="0">
                <a:ea typeface="ＭＳ Ｐゴシック" pitchFamily="34" charset="-128"/>
              </a:rPr>
              <a:t> </a:t>
            </a:r>
            <a:r>
              <a:rPr lang="en-US" sz="3000" i="1" dirty="0" err="1" smtClean="0">
                <a:ea typeface="ＭＳ Ｐゴシック" pitchFamily="34" charset="-128"/>
              </a:rPr>
              <a:t>cfLog</a:t>
            </a:r>
            <a:r>
              <a:rPr lang="en-US" sz="3000" i="1" dirty="0" smtClean="0">
                <a:ea typeface="ＭＳ Ｐゴシック" pitchFamily="34" charset="-128"/>
              </a:rPr>
              <a:t> – log procedure used consistently to log messages</a:t>
            </a:r>
          </a:p>
          <a:p>
            <a:pPr marL="1141412" lvl="2" indent="-457200">
              <a:buFont typeface="Arial" panose="020B0604020202020204" pitchFamily="34" charset="0"/>
              <a:buChar char="•"/>
            </a:pPr>
            <a:r>
              <a:rPr lang="en-US" sz="2800" i="1" dirty="0">
                <a:ea typeface="ＭＳ Ｐゴシック" pitchFamily="34" charset="-128"/>
              </a:rPr>
              <a:t>provides the ability to configure output logging level </a:t>
            </a:r>
          </a:p>
          <a:p>
            <a:pPr marL="1322387" lvl="3" indent="-457200">
              <a:buFont typeface="Wingdings" panose="05000000000000000000" pitchFamily="2" charset="2"/>
              <a:buChar char="§"/>
            </a:pPr>
            <a:r>
              <a:rPr lang="en-US" sz="2000" i="1" dirty="0">
                <a:ea typeface="ＭＳ Ｐゴシック" pitchFamily="34" charset="-128"/>
              </a:rPr>
              <a:t>[ERROR, INFO, AUDIT, DEBUG]</a:t>
            </a:r>
            <a:endParaRPr lang="en-US" sz="2000" dirty="0">
              <a:ea typeface="ＭＳ Ｐゴシック" pitchFamily="34" charset="-128"/>
            </a:endParaRPr>
          </a:p>
          <a:p>
            <a:pPr marL="1027112" lvl="2" indent="-342900">
              <a:buFont typeface="Arial" panose="020B0604020202020204" pitchFamily="34" charset="0"/>
              <a:buChar char="•"/>
            </a:pPr>
            <a:r>
              <a:rPr lang="en-US" sz="2800" dirty="0">
                <a:ea typeface="ＭＳ Ｐゴシック" pitchFamily="34" charset="-128"/>
              </a:rPr>
              <a:t> provides the ability to configure where messages are written</a:t>
            </a:r>
          </a:p>
          <a:p>
            <a:pPr marL="1322387" lvl="3" indent="-457200">
              <a:buFont typeface="Wingdings" panose="05000000000000000000" pitchFamily="2" charset="2"/>
              <a:buChar char="§"/>
            </a:pPr>
            <a:r>
              <a:rPr lang="en-US" sz="2000" dirty="0">
                <a:ea typeface="ＭＳ Ｐゴシック" pitchFamily="34" charset="-128"/>
              </a:rPr>
              <a:t>DB – write message to AUDIT_LOG table</a:t>
            </a:r>
          </a:p>
          <a:p>
            <a:pPr marL="1322387" lvl="3" indent="-457200">
              <a:buFont typeface="Wingdings" panose="05000000000000000000" pitchFamily="2" charset="2"/>
              <a:buChar char="§"/>
            </a:pPr>
            <a:r>
              <a:rPr lang="en-US" sz="2000" dirty="0">
                <a:ea typeface="ＭＳ Ｐゴシック" pitchFamily="34" charset="-128"/>
              </a:rPr>
              <a:t>LOG – write message to CIS log file</a:t>
            </a:r>
          </a:p>
          <a:p>
            <a:pPr marL="1322387" lvl="3" indent="-457200">
              <a:buFont typeface="Wingdings" panose="05000000000000000000" pitchFamily="2" charset="2"/>
              <a:buChar char="§"/>
            </a:pPr>
            <a:r>
              <a:rPr lang="en-US" sz="2000" dirty="0">
                <a:ea typeface="ＭＳ Ｐゴシック" pitchFamily="34" charset="-128"/>
              </a:rPr>
              <a:t>PRINT – print message to the command line window in Studio</a:t>
            </a:r>
          </a:p>
          <a:p>
            <a:pPr marL="1322387" lvl="3" indent="-457200">
              <a:buFont typeface="Wingdings" panose="05000000000000000000" pitchFamily="2" charset="2"/>
              <a:buChar char="§"/>
            </a:pPr>
            <a:r>
              <a:rPr lang="en-US" sz="2000" dirty="0">
                <a:ea typeface="ＭＳ Ｐゴシック" pitchFamily="34" charset="-128"/>
              </a:rPr>
              <a:t>EMAIL – send message via email (not yet implemented)</a:t>
            </a:r>
          </a:p>
          <a:p>
            <a:pPr lvl="1"/>
            <a:r>
              <a:rPr lang="en-US" sz="3000" i="1" dirty="0" smtClean="0">
                <a:ea typeface="ＭＳ Ｐゴシック" pitchFamily="34" charset="-128"/>
              </a:rPr>
              <a:t> </a:t>
            </a:r>
            <a:r>
              <a:rPr lang="en-US" sz="3000" i="1" dirty="0" err="1" smtClean="0">
                <a:ea typeface="ＭＳ Ｐゴシック" pitchFamily="34" charset="-128"/>
              </a:rPr>
              <a:t>AuditLogDisplay</a:t>
            </a:r>
            <a:r>
              <a:rPr lang="en-US" sz="3000" i="1" dirty="0" smtClean="0">
                <a:ea typeface="ＭＳ Ｐゴシック" pitchFamily="34" charset="-128"/>
              </a:rPr>
              <a:t> – ability to display and filter log entries within the application context.</a:t>
            </a:r>
            <a:endParaRPr lang="en-US" sz="3000" i="1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074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Cache Framework Additional Capabilities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143000"/>
            <a:ext cx="11376237" cy="5181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200" i="1" dirty="0">
                <a:ea typeface="ＭＳ Ｐゴシック" pitchFamily="34" charset="-128"/>
              </a:rPr>
              <a:t>Indexes</a:t>
            </a:r>
          </a:p>
          <a:p>
            <a:pPr lvl="1"/>
            <a:r>
              <a:rPr lang="en-US" sz="3000" i="1" dirty="0" smtClean="0">
                <a:ea typeface="ＭＳ Ｐゴシック" pitchFamily="34" charset="-128"/>
              </a:rPr>
              <a:t> Uses </a:t>
            </a:r>
            <a:r>
              <a:rPr lang="en-US" sz="3000" i="1" dirty="0">
                <a:ea typeface="ＭＳ Ｐゴシック" pitchFamily="34" charset="-128"/>
              </a:rPr>
              <a:t>CIS indexes on the cache </a:t>
            </a:r>
            <a:r>
              <a:rPr lang="en-US" sz="3000" i="1" dirty="0" smtClean="0">
                <a:ea typeface="ＭＳ Ｐゴシック" pitchFamily="34" charset="-128"/>
              </a:rPr>
              <a:t>view</a:t>
            </a:r>
          </a:p>
          <a:p>
            <a:pPr lvl="1"/>
            <a:r>
              <a:rPr lang="en-US" sz="3000" i="1" dirty="0" smtClean="0">
                <a:ea typeface="ＭＳ Ｐゴシック" pitchFamily="34" charset="-128"/>
              </a:rPr>
              <a:t> Recreates indexes on single and multi-table cache objects</a:t>
            </a:r>
          </a:p>
          <a:p>
            <a:pPr lvl="1"/>
            <a:r>
              <a:rPr lang="en-US" sz="3000" i="1" dirty="0" smtClean="0">
                <a:ea typeface="ＭＳ Ｐゴシック" pitchFamily="34" charset="-128"/>
              </a:rPr>
              <a:t> For </a:t>
            </a:r>
            <a:r>
              <a:rPr lang="en-US" sz="3000" i="1" dirty="0" err="1" smtClean="0">
                <a:ea typeface="ＭＳ Ｐゴシック" pitchFamily="34" charset="-128"/>
              </a:rPr>
              <a:t>Netezza</a:t>
            </a:r>
            <a:r>
              <a:rPr lang="en-US" sz="3000" i="1" dirty="0" smtClean="0">
                <a:ea typeface="ＭＳ Ｐゴシック" pitchFamily="34" charset="-128"/>
              </a:rPr>
              <a:t>, generates SQL with distribution columns and does not use indexes</a:t>
            </a:r>
            <a:endParaRPr lang="en-US" sz="3000" i="1" dirty="0" smtClean="0">
              <a:ea typeface="ＭＳ Ｐゴシック" pitchFamily="34" charset="-128"/>
            </a:endParaRPr>
          </a:p>
          <a:p>
            <a:r>
              <a:rPr lang="en-US" sz="3200" i="1" dirty="0" smtClean="0">
                <a:ea typeface="ＭＳ Ｐゴシック" pitchFamily="34" charset="-128"/>
              </a:rPr>
              <a:t>Statistics</a:t>
            </a:r>
          </a:p>
          <a:p>
            <a:pPr lvl="1"/>
            <a:r>
              <a:rPr lang="en-US" sz="3000" i="1" dirty="0">
                <a:ea typeface="ＭＳ Ｐゴシック" pitchFamily="34" charset="-128"/>
              </a:rPr>
              <a:t> </a:t>
            </a:r>
            <a:r>
              <a:rPr lang="en-US" sz="3000" i="1" dirty="0" smtClean="0">
                <a:ea typeface="ＭＳ Ｐゴシック" pitchFamily="34" charset="-128"/>
              </a:rPr>
              <a:t>Execute table statistics</a:t>
            </a:r>
          </a:p>
          <a:p>
            <a:pPr marL="684212" indent="-457200">
              <a:buFont typeface="Arial" panose="020B0604020202020204" pitchFamily="34" charset="0"/>
              <a:buChar char="•"/>
            </a:pPr>
            <a:endParaRPr lang="en-US" sz="24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32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3709" y="2357120"/>
            <a:ext cx="7241060" cy="2000276"/>
          </a:xfrm>
        </p:spPr>
        <p:txBody>
          <a:bodyPr/>
          <a:lstStyle/>
          <a:p>
            <a:pPr algn="ctr"/>
            <a:r>
              <a:rPr lang="en-US" sz="4800" dirty="0" smtClean="0"/>
              <a:t>Cache Framework Methodologies</a:t>
            </a:r>
            <a:br>
              <a:rPr lang="en-US" sz="4800" dirty="0" smtClean="0"/>
            </a:br>
            <a:r>
              <a:rPr lang="en-US" sz="4800" dirty="0" smtClean="0"/>
              <a:t>(Cache Types)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8707894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191371" y="2233651"/>
            <a:ext cx="7373742" cy="2598699"/>
            <a:chOff x="3832019" y="2864069"/>
            <a:chExt cx="4713426" cy="2105863"/>
          </a:xfrm>
        </p:grpSpPr>
        <p:grpSp>
          <p:nvGrpSpPr>
            <p:cNvPr id="67" name="Group 27"/>
            <p:cNvGrpSpPr/>
            <p:nvPr/>
          </p:nvGrpSpPr>
          <p:grpSpPr>
            <a:xfrm>
              <a:off x="3832019" y="2864069"/>
              <a:ext cx="4713426" cy="2105863"/>
              <a:chOff x="8140700" y="1473196"/>
              <a:chExt cx="3769725" cy="659845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8140700" y="1473196"/>
                <a:ext cx="3769725" cy="659845"/>
              </a:xfrm>
              <a:prstGeom prst="roundRect">
                <a:avLst>
                  <a:gd name="adj" fmla="val 5978"/>
                </a:avLst>
              </a:prstGeom>
              <a:gradFill flip="none" rotWithShape="1">
                <a:gsLst>
                  <a:gs pos="26000">
                    <a:srgbClr val="00C8CD"/>
                  </a:gs>
                  <a:gs pos="100000">
                    <a:srgbClr val="005D60"/>
                  </a:gs>
                </a:gsLst>
                <a:lin ang="5400000" scaled="0"/>
                <a:tileRect/>
              </a:gradFill>
              <a:ln w="152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63500" dir="5640000">
                  <a:srgbClr val="000000">
                    <a:alpha val="44000"/>
                  </a:srgbClr>
                </a:outerShdw>
              </a:effectLst>
              <a:scene3d>
                <a:camera prst="perspectiveFront" fov="0">
                  <a:rot lat="0" lon="0" rev="0"/>
                </a:camera>
                <a:lightRig rig="soft" dir="t">
                  <a:rot lat="0" lon="0" rev="9180000"/>
                </a:lightRig>
              </a:scene3d>
              <a:sp3d prstMaterial="softEdge">
                <a:bevelT w="311150" h="158750"/>
              </a:sp3d>
            </p:spPr>
            <p:txBody>
              <a:bodyPr anchor="ctr"/>
              <a:lstStyle/>
              <a:p>
                <a:pPr algn="ctr" defTabSz="913715">
                  <a:buClr>
                    <a:srgbClr val="FFFFFF"/>
                  </a:buClr>
                  <a:tabLst>
                    <a:tab pos="0" algn="l"/>
                    <a:tab pos="1218683" algn="l"/>
                    <a:tab pos="2437365" algn="l"/>
                    <a:tab pos="3656048" algn="l"/>
                    <a:tab pos="4874725" algn="l"/>
                    <a:tab pos="6093409" algn="l"/>
                    <a:tab pos="7312093" algn="l"/>
                    <a:tab pos="8530772" algn="l"/>
                    <a:tab pos="9749454" algn="l"/>
                    <a:tab pos="10968136" algn="l"/>
                    <a:tab pos="12186818" algn="l"/>
                    <a:tab pos="13405499" algn="l"/>
                  </a:tabLst>
                  <a:defRPr/>
                </a:pPr>
                <a:endParaRPr lang="en-GB" sz="2000" dirty="0">
                  <a:solidFill>
                    <a:srgbClr val="FFFFFF"/>
                  </a:solidFill>
                  <a:cs typeface="Arial"/>
                  <a:sym typeface="Wingdings" pitchFamily="2" charset="2"/>
                </a:endParaRPr>
              </a:p>
            </p:txBody>
          </p:sp>
          <p:sp>
            <p:nvSpPr>
              <p:cNvPr id="70" name="Rounded Rectangle 69"/>
              <p:cNvSpPr/>
              <p:nvPr/>
            </p:nvSpPr>
            <p:spPr>
              <a:xfrm>
                <a:off x="8220836" y="1507518"/>
                <a:ext cx="3338530" cy="177800"/>
              </a:xfrm>
              <a:prstGeom prst="roundRect">
                <a:avLst>
                  <a:gd name="adj" fmla="val 17960"/>
                </a:avLst>
              </a:prstGeom>
              <a:gradFill flip="none" rotWithShape="1">
                <a:gsLst>
                  <a:gs pos="0">
                    <a:srgbClr val="0096D6">
                      <a:alpha val="0"/>
                    </a:srgbClr>
                  </a:gs>
                  <a:gs pos="100000">
                    <a:srgbClr val="FFFFFF">
                      <a:alpha val="41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09"/>
                <a:r>
                  <a:rPr lang="en-US" sz="1900" dirty="0">
                    <a:solidFill>
                      <a:srgbClr val="FFFFFF"/>
                    </a:solidFill>
                  </a:rPr>
                  <a:t>  </a:t>
                </a:r>
              </a:p>
            </p:txBody>
          </p:sp>
        </p:grpSp>
        <p:sp>
          <p:nvSpPr>
            <p:cNvPr id="68" name="TextBox 6"/>
            <p:cNvSpPr txBox="1">
              <a:spLocks noChangeArrowheads="1"/>
            </p:cNvSpPr>
            <p:nvPr/>
          </p:nvSpPr>
          <p:spPr bwMode="auto">
            <a:xfrm>
              <a:off x="3906437" y="3043525"/>
              <a:ext cx="4586934" cy="276842"/>
            </a:xfrm>
            <a:prstGeom prst="rect">
              <a:avLst/>
            </a:prstGeom>
            <a:noFill/>
            <a:ln>
              <a:noFill/>
            </a:ln>
            <a:effectLst>
              <a:outerShdw blurRad="50800" dist="25400" dir="2700000">
                <a:srgbClr val="000000">
                  <a:alpha val="2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003399"/>
                  </a:solidFill>
                  <a:latin typeface="Arial" charset="0"/>
                  <a:ea typeface="ＭＳ Ｐゴシック" charset="0"/>
                  <a:cs typeface="Arial Unicode MS" charset="0"/>
                </a:defRPr>
              </a:lvl1pPr>
              <a:lvl2pPr marL="742950" indent="-28575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2pPr>
              <a:lvl3pPr marL="1143000" indent="-22860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3pPr>
              <a:lvl4pPr marL="1600200" indent="-22860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4pPr>
              <a:lvl5pPr marL="2057400" indent="-22860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sz="1800" dirty="0" smtClean="0">
                  <a:solidFill>
                    <a:srgbClr val="FFFFFF"/>
                  </a:solidFill>
                </a:rPr>
                <a:t>Virtual Data Layer</a:t>
              </a:r>
              <a:endParaRPr lang="en-US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4403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>
                <a:ea typeface="+mj-ea"/>
              </a:rPr>
              <a:t>Data Virtualization</a:t>
            </a:r>
            <a:r>
              <a:rPr lang="en-GB">
                <a:ea typeface="+mj-ea"/>
              </a:rPr>
              <a:t> - Caching</a:t>
            </a:r>
            <a:endParaRPr lang="en-US">
              <a:ea typeface="+mj-ea"/>
            </a:endParaRPr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565113" y="1077914"/>
            <a:ext cx="4504967" cy="370760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GB" altLang="en-US" dirty="0" smtClean="0"/>
              <a:t>May not need real-time access to all data</a:t>
            </a:r>
          </a:p>
          <a:p>
            <a:pPr lvl="1">
              <a:lnSpc>
                <a:spcPct val="80000"/>
              </a:lnSpc>
            </a:pPr>
            <a:r>
              <a:rPr lang="en-GB" altLang="en-US" dirty="0" smtClean="0"/>
              <a:t>Slow data source</a:t>
            </a:r>
          </a:p>
          <a:p>
            <a:pPr lvl="1">
              <a:lnSpc>
                <a:spcPct val="80000"/>
              </a:lnSpc>
            </a:pPr>
            <a:r>
              <a:rPr lang="en-GB" altLang="en-US" dirty="0" smtClean="0"/>
              <a:t>Reduce load on operational systems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CIS caching </a:t>
            </a:r>
          </a:p>
          <a:p>
            <a:pPr lvl="1">
              <a:lnSpc>
                <a:spcPct val="80000"/>
              </a:lnSpc>
            </a:pPr>
            <a:r>
              <a:rPr lang="en-GB" altLang="en-US" dirty="0" smtClean="0"/>
              <a:t>Persists ‘snapshot’ of data</a:t>
            </a:r>
          </a:p>
          <a:p>
            <a:pPr lvl="1">
              <a:lnSpc>
                <a:spcPct val="80000"/>
              </a:lnSpc>
            </a:pPr>
            <a:r>
              <a:rPr lang="en-GB" altLang="en-US" dirty="0" smtClean="0"/>
              <a:t>Cached data used for query</a:t>
            </a:r>
          </a:p>
          <a:p>
            <a:pPr lvl="1">
              <a:lnSpc>
                <a:spcPct val="80000"/>
              </a:lnSpc>
            </a:pPr>
            <a:r>
              <a:rPr lang="en-GB" altLang="en-US" dirty="0" smtClean="0"/>
              <a:t>Cached </a:t>
            </a:r>
            <a:r>
              <a:rPr lang="en-GB" altLang="en-US" dirty="0" smtClean="0"/>
              <a:t>data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Cache Methodologies</a:t>
            </a:r>
            <a:endParaRPr lang="en-GB" altLang="en-US" dirty="0"/>
          </a:p>
          <a:p>
            <a:pPr lvl="1">
              <a:lnSpc>
                <a:spcPct val="80000"/>
              </a:lnSpc>
            </a:pPr>
            <a:r>
              <a:rPr lang="en-GB" altLang="en-US" dirty="0" smtClean="0"/>
              <a:t>Full</a:t>
            </a:r>
          </a:p>
          <a:p>
            <a:pPr marL="969962" lvl="2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GB" altLang="en-US" dirty="0" smtClean="0"/>
              <a:t>Single-table</a:t>
            </a:r>
          </a:p>
          <a:p>
            <a:pPr marL="969962" lvl="2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GB" altLang="en-US" dirty="0" smtClean="0"/>
              <a:t>Multi-table</a:t>
            </a:r>
            <a:endParaRPr lang="en-GB" altLang="en-US" dirty="0"/>
          </a:p>
          <a:p>
            <a:pPr lvl="1">
              <a:lnSpc>
                <a:spcPct val="80000"/>
              </a:lnSpc>
            </a:pPr>
            <a:r>
              <a:rPr lang="en-GB" altLang="en-US" dirty="0" smtClean="0"/>
              <a:t>Incremental</a:t>
            </a:r>
          </a:p>
          <a:p>
            <a:pPr marL="969962" lvl="2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GB" altLang="en-US" dirty="0" smtClean="0"/>
              <a:t>Pure</a:t>
            </a:r>
          </a:p>
          <a:p>
            <a:pPr marL="969962" lvl="2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GB" altLang="en-US" dirty="0" smtClean="0"/>
              <a:t>Hybrid (+staging)</a:t>
            </a:r>
          </a:p>
          <a:p>
            <a:pPr marL="969962" lvl="2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GB" altLang="en-US" dirty="0" smtClean="0"/>
              <a:t>Merge (handle ins, </a:t>
            </a:r>
            <a:r>
              <a:rPr lang="en-GB" altLang="en-US" dirty="0" err="1" smtClean="0"/>
              <a:t>upd</a:t>
            </a:r>
            <a:r>
              <a:rPr lang="en-GB" altLang="en-US" dirty="0" smtClean="0"/>
              <a:t>, del)</a:t>
            </a:r>
            <a:endParaRPr lang="en-US" altLang="en-US" dirty="0" smtClean="0"/>
          </a:p>
        </p:txBody>
      </p:sp>
      <p:pic>
        <p:nvPicPr>
          <p:cNvPr id="4506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69" y="5083176"/>
            <a:ext cx="1521486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632" y="4999039"/>
            <a:ext cx="1671731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175" y="4981576"/>
            <a:ext cx="1711938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4" name="AutoShape 9"/>
          <p:cNvSpPr>
            <a:spLocks noChangeArrowheads="1"/>
          </p:cNvSpPr>
          <p:nvPr/>
        </p:nvSpPr>
        <p:spPr bwMode="auto">
          <a:xfrm>
            <a:off x="2621868" y="2706688"/>
            <a:ext cx="3144548" cy="1563687"/>
          </a:xfrm>
          <a:prstGeom prst="can">
            <a:avLst>
              <a:gd name="adj" fmla="val 25000"/>
            </a:avLst>
          </a:prstGeom>
          <a:solidFill>
            <a:srgbClr val="DDDDDD"/>
          </a:solidFill>
          <a:ln w="25400">
            <a:solidFill>
              <a:schemeClr val="tx1"/>
            </a:solidFill>
            <a:prstDash val="dash"/>
            <a:round/>
            <a:headEnd/>
            <a:tailEnd type="none" w="lg" len="med"/>
          </a:ln>
        </p:spPr>
        <p:txBody>
          <a:bodyPr wrap="none" anchor="ctr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en-GB" altLang="en-US" sz="1800" b="1">
                <a:solidFill>
                  <a:schemeClr val="tx1"/>
                </a:solidFill>
                <a:latin typeface="Arial" pitchFamily="34" charset="0"/>
              </a:rPr>
              <a:t>DW / DM</a:t>
            </a:r>
          </a:p>
          <a:p>
            <a:pPr algn="l" eaLnBrk="1" hangingPunct="1">
              <a:spcBef>
                <a:spcPct val="20000"/>
              </a:spcBef>
            </a:pPr>
            <a:endParaRPr lang="en-GB" altLang="en-US" sz="1800" b="1">
              <a:solidFill>
                <a:schemeClr val="tx1"/>
              </a:solidFill>
              <a:latin typeface="Arial" pitchFamily="34" charset="0"/>
            </a:endParaRPr>
          </a:p>
          <a:p>
            <a:pPr algn="l" eaLnBrk="1" hangingPunct="1">
              <a:spcBef>
                <a:spcPct val="20000"/>
              </a:spcBef>
            </a:pPr>
            <a:endParaRPr lang="en-GB" altLang="en-US" sz="1800" b="1">
              <a:solidFill>
                <a:schemeClr val="tx1"/>
              </a:solidFill>
              <a:latin typeface="Arial" pitchFamily="34" charset="0"/>
            </a:endParaRPr>
          </a:p>
          <a:p>
            <a:pPr algn="l" eaLnBrk="1" hangingPunct="1">
              <a:spcBef>
                <a:spcPct val="20000"/>
              </a:spcBef>
            </a:pPr>
            <a:endParaRPr lang="en-GB" altLang="en-US" sz="1800" b="1">
              <a:solidFill>
                <a:schemeClr val="tx1"/>
              </a:solidFill>
              <a:latin typeface="Arial" pitchFamily="34" charset="0"/>
            </a:endParaRPr>
          </a:p>
          <a:p>
            <a:pPr algn="l" eaLnBrk="1" hangingPunct="1">
              <a:spcBef>
                <a:spcPct val="20000"/>
              </a:spcBef>
            </a:pPr>
            <a:endParaRPr lang="en-US" altLang="en-US" sz="1800" b="1">
              <a:solidFill>
                <a:schemeClr val="tx1"/>
              </a:solidFill>
              <a:latin typeface="Arial" pitchFamily="34" charset="0"/>
            </a:endParaRPr>
          </a:p>
        </p:txBody>
      </p:sp>
      <p:grpSp>
        <p:nvGrpSpPr>
          <p:cNvPr id="45065" name="Group 10"/>
          <p:cNvGrpSpPr>
            <a:grpSpLocks/>
          </p:cNvGrpSpPr>
          <p:nvPr/>
        </p:nvGrpSpPr>
        <p:grpSpPr bwMode="auto">
          <a:xfrm>
            <a:off x="2594357" y="973139"/>
            <a:ext cx="3150897" cy="1131887"/>
            <a:chOff x="4416" y="192"/>
            <a:chExt cx="698" cy="560"/>
          </a:xfrm>
        </p:grpSpPr>
        <p:pic>
          <p:nvPicPr>
            <p:cNvPr id="45119" name="Picture 1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" y="192"/>
              <a:ext cx="698" cy="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120" name="Pictur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19"/>
            <a:stretch>
              <a:fillRect/>
            </a:stretch>
          </p:blipFill>
          <p:spPr bwMode="auto">
            <a:xfrm flipH="1">
              <a:off x="4416" y="192"/>
              <a:ext cx="409" cy="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3540262" y="3452814"/>
            <a:ext cx="1371243" cy="179387"/>
            <a:chOff x="376" y="2567"/>
            <a:chExt cx="648" cy="113"/>
          </a:xfrm>
        </p:grpSpPr>
        <p:grpSp>
          <p:nvGrpSpPr>
            <p:cNvPr id="45115" name="Group 14"/>
            <p:cNvGrpSpPr>
              <a:grpSpLocks/>
            </p:cNvGrpSpPr>
            <p:nvPr/>
          </p:nvGrpSpPr>
          <p:grpSpPr bwMode="auto">
            <a:xfrm>
              <a:off x="376" y="2567"/>
              <a:ext cx="430" cy="113"/>
              <a:chOff x="376" y="2567"/>
              <a:chExt cx="430" cy="113"/>
            </a:xfrm>
          </p:grpSpPr>
          <p:sp>
            <p:nvSpPr>
              <p:cNvPr id="45117" name="Rectangle 15"/>
              <p:cNvSpPr>
                <a:spLocks noChangeArrowheads="1"/>
              </p:cNvSpPr>
              <p:nvPr/>
            </p:nvSpPr>
            <p:spPr bwMode="auto">
              <a:xfrm>
                <a:off x="376" y="2571"/>
                <a:ext cx="217" cy="109"/>
              </a:xfrm>
              <a:prstGeom prst="rect">
                <a:avLst/>
              </a:prstGeom>
              <a:solidFill>
                <a:srgbClr val="99CC00"/>
              </a:solidFill>
              <a:ln w="25400">
                <a:solidFill>
                  <a:srgbClr val="808080"/>
                </a:solidFill>
                <a:miter lim="800000"/>
                <a:headEnd/>
                <a:tailEnd type="none" w="lg" len="med"/>
              </a:ln>
            </p:spPr>
            <p:txBody>
              <a:bodyPr wrap="none" anchor="ctr"/>
              <a:lstStyle>
                <a:lvl1pPr>
                  <a:defRPr sz="2400">
                    <a:solidFill>
                      <a:srgbClr val="000000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rgbClr val="000000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rgbClr val="000000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rgbClr val="000000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rgbClr val="000000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18" name="Rectangle 16"/>
              <p:cNvSpPr>
                <a:spLocks noChangeArrowheads="1"/>
              </p:cNvSpPr>
              <p:nvPr/>
            </p:nvSpPr>
            <p:spPr bwMode="auto">
              <a:xfrm>
                <a:off x="589" y="2567"/>
                <a:ext cx="217" cy="109"/>
              </a:xfrm>
              <a:prstGeom prst="rect">
                <a:avLst/>
              </a:prstGeom>
              <a:solidFill>
                <a:srgbClr val="99CCFF"/>
              </a:solidFill>
              <a:ln w="25400">
                <a:solidFill>
                  <a:srgbClr val="808080"/>
                </a:solidFill>
                <a:miter lim="800000"/>
                <a:headEnd/>
                <a:tailEnd type="none" w="lg" len="med"/>
              </a:ln>
            </p:spPr>
            <p:txBody>
              <a:bodyPr wrap="none" anchor="ctr"/>
              <a:lstStyle>
                <a:lvl1pPr>
                  <a:defRPr sz="2400">
                    <a:solidFill>
                      <a:srgbClr val="000000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>
                  <a:defRPr sz="2400">
                    <a:solidFill>
                      <a:srgbClr val="000000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>
                  <a:defRPr sz="2400">
                    <a:solidFill>
                      <a:srgbClr val="000000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>
                  <a:defRPr sz="2400">
                    <a:solidFill>
                      <a:srgbClr val="000000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>
                  <a:defRPr sz="2400">
                    <a:solidFill>
                      <a:srgbClr val="000000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16" name="Rectangle 17"/>
            <p:cNvSpPr>
              <a:spLocks noChangeArrowheads="1"/>
            </p:cNvSpPr>
            <p:nvPr/>
          </p:nvSpPr>
          <p:spPr bwMode="auto">
            <a:xfrm>
              <a:off x="807" y="2567"/>
              <a:ext cx="217" cy="109"/>
            </a:xfrm>
            <a:prstGeom prst="rect">
              <a:avLst/>
            </a:prstGeom>
            <a:solidFill>
              <a:srgbClr val="9B00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45067" name="Group 18"/>
          <p:cNvGrpSpPr>
            <a:grpSpLocks/>
          </p:cNvGrpSpPr>
          <p:nvPr/>
        </p:nvGrpSpPr>
        <p:grpSpPr bwMode="auto">
          <a:xfrm>
            <a:off x="4041781" y="5243513"/>
            <a:ext cx="478242" cy="768350"/>
            <a:chOff x="392" y="2989"/>
            <a:chExt cx="226" cy="484"/>
          </a:xfrm>
        </p:grpSpPr>
        <p:sp>
          <p:nvSpPr>
            <p:cNvPr id="45111" name="Rectangle 19"/>
            <p:cNvSpPr>
              <a:spLocks noChangeArrowheads="1"/>
            </p:cNvSpPr>
            <p:nvPr/>
          </p:nvSpPr>
          <p:spPr bwMode="auto">
            <a:xfrm>
              <a:off x="400" y="2989"/>
              <a:ext cx="217" cy="484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12" name="Line 20"/>
            <p:cNvSpPr>
              <a:spLocks noChangeShapeType="1"/>
            </p:cNvSpPr>
            <p:nvPr/>
          </p:nvSpPr>
          <p:spPr bwMode="auto">
            <a:xfrm>
              <a:off x="392" y="3105"/>
              <a:ext cx="217" cy="0"/>
            </a:xfrm>
            <a:prstGeom prst="line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13" name="Line 21"/>
            <p:cNvSpPr>
              <a:spLocks noChangeShapeType="1"/>
            </p:cNvSpPr>
            <p:nvPr/>
          </p:nvSpPr>
          <p:spPr bwMode="auto">
            <a:xfrm>
              <a:off x="401" y="3239"/>
              <a:ext cx="217" cy="0"/>
            </a:xfrm>
            <a:prstGeom prst="line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14" name="Line 22"/>
            <p:cNvSpPr>
              <a:spLocks noChangeShapeType="1"/>
            </p:cNvSpPr>
            <p:nvPr/>
          </p:nvSpPr>
          <p:spPr bwMode="auto">
            <a:xfrm>
              <a:off x="401" y="3364"/>
              <a:ext cx="217" cy="0"/>
            </a:xfrm>
            <a:prstGeom prst="line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68" name="Group 23"/>
          <p:cNvGrpSpPr>
            <a:grpSpLocks/>
          </p:cNvGrpSpPr>
          <p:nvPr/>
        </p:nvGrpSpPr>
        <p:grpSpPr bwMode="auto">
          <a:xfrm>
            <a:off x="5950517" y="5272088"/>
            <a:ext cx="478242" cy="768350"/>
            <a:chOff x="392" y="2989"/>
            <a:chExt cx="226" cy="484"/>
          </a:xfrm>
        </p:grpSpPr>
        <p:sp>
          <p:nvSpPr>
            <p:cNvPr id="45107" name="Rectangle 24"/>
            <p:cNvSpPr>
              <a:spLocks noChangeArrowheads="1"/>
            </p:cNvSpPr>
            <p:nvPr/>
          </p:nvSpPr>
          <p:spPr bwMode="auto">
            <a:xfrm>
              <a:off x="400" y="2989"/>
              <a:ext cx="217" cy="484"/>
            </a:xfrm>
            <a:prstGeom prst="rect">
              <a:avLst/>
            </a:prstGeom>
            <a:solidFill>
              <a:srgbClr val="9B00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08" name="Line 25"/>
            <p:cNvSpPr>
              <a:spLocks noChangeShapeType="1"/>
            </p:cNvSpPr>
            <p:nvPr/>
          </p:nvSpPr>
          <p:spPr bwMode="auto">
            <a:xfrm>
              <a:off x="392" y="3105"/>
              <a:ext cx="217" cy="0"/>
            </a:xfrm>
            <a:prstGeom prst="line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9" name="Line 26"/>
            <p:cNvSpPr>
              <a:spLocks noChangeShapeType="1"/>
            </p:cNvSpPr>
            <p:nvPr/>
          </p:nvSpPr>
          <p:spPr bwMode="auto">
            <a:xfrm>
              <a:off x="401" y="3239"/>
              <a:ext cx="217" cy="0"/>
            </a:xfrm>
            <a:prstGeom prst="line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10" name="Line 27"/>
            <p:cNvSpPr>
              <a:spLocks noChangeShapeType="1"/>
            </p:cNvSpPr>
            <p:nvPr/>
          </p:nvSpPr>
          <p:spPr bwMode="auto">
            <a:xfrm>
              <a:off x="401" y="3364"/>
              <a:ext cx="217" cy="0"/>
            </a:xfrm>
            <a:prstGeom prst="line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69" name="Group 28"/>
          <p:cNvGrpSpPr>
            <a:grpSpLocks/>
          </p:cNvGrpSpPr>
          <p:nvPr/>
        </p:nvGrpSpPr>
        <p:grpSpPr bwMode="auto">
          <a:xfrm>
            <a:off x="3529681" y="3257550"/>
            <a:ext cx="478242" cy="768350"/>
            <a:chOff x="392" y="2989"/>
            <a:chExt cx="226" cy="484"/>
          </a:xfrm>
        </p:grpSpPr>
        <p:sp>
          <p:nvSpPr>
            <p:cNvPr id="45103" name="Rectangle 29"/>
            <p:cNvSpPr>
              <a:spLocks noChangeArrowheads="1"/>
            </p:cNvSpPr>
            <p:nvPr/>
          </p:nvSpPr>
          <p:spPr bwMode="auto">
            <a:xfrm>
              <a:off x="400" y="2989"/>
              <a:ext cx="217" cy="484"/>
            </a:xfrm>
            <a:prstGeom prst="rect">
              <a:avLst/>
            </a:prstGeom>
            <a:solidFill>
              <a:schemeClr val="folHlink">
                <a:alpha val="34901"/>
              </a:schemeClr>
            </a:solidFill>
            <a:ln w="25400">
              <a:solidFill>
                <a:schemeClr val="tx1"/>
              </a:solidFill>
              <a:prstDash val="sysDot"/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04" name="Line 30"/>
            <p:cNvSpPr>
              <a:spLocks noChangeShapeType="1"/>
            </p:cNvSpPr>
            <p:nvPr/>
          </p:nvSpPr>
          <p:spPr bwMode="auto">
            <a:xfrm>
              <a:off x="392" y="3105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5" name="Line 31"/>
            <p:cNvSpPr>
              <a:spLocks noChangeShapeType="1"/>
            </p:cNvSpPr>
            <p:nvPr/>
          </p:nvSpPr>
          <p:spPr bwMode="auto">
            <a:xfrm>
              <a:off x="401" y="3239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6" name="Line 32"/>
            <p:cNvSpPr>
              <a:spLocks noChangeShapeType="1"/>
            </p:cNvSpPr>
            <p:nvPr/>
          </p:nvSpPr>
          <p:spPr bwMode="auto">
            <a:xfrm>
              <a:off x="401" y="3364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70" name="Group 33"/>
          <p:cNvGrpSpPr>
            <a:grpSpLocks/>
          </p:cNvGrpSpPr>
          <p:nvPr/>
        </p:nvGrpSpPr>
        <p:grpSpPr bwMode="auto">
          <a:xfrm>
            <a:off x="4006231" y="3261360"/>
            <a:ext cx="471894" cy="768350"/>
            <a:chOff x="400" y="2989"/>
            <a:chExt cx="223" cy="484"/>
          </a:xfrm>
        </p:grpSpPr>
        <p:sp>
          <p:nvSpPr>
            <p:cNvPr id="45099" name="Rectangle 34"/>
            <p:cNvSpPr>
              <a:spLocks noChangeArrowheads="1"/>
            </p:cNvSpPr>
            <p:nvPr/>
          </p:nvSpPr>
          <p:spPr bwMode="auto">
            <a:xfrm>
              <a:off x="400" y="2989"/>
              <a:ext cx="217" cy="484"/>
            </a:xfrm>
            <a:prstGeom prst="rect">
              <a:avLst/>
            </a:prstGeom>
            <a:solidFill>
              <a:srgbClr val="99CCFF">
                <a:alpha val="34901"/>
              </a:srgbClr>
            </a:solidFill>
            <a:ln w="25400">
              <a:solidFill>
                <a:schemeClr val="tx1"/>
              </a:solidFill>
              <a:prstDash val="sysDot"/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00" name="Line 35"/>
            <p:cNvSpPr>
              <a:spLocks noChangeShapeType="1"/>
            </p:cNvSpPr>
            <p:nvPr/>
          </p:nvSpPr>
          <p:spPr bwMode="auto">
            <a:xfrm>
              <a:off x="406" y="3111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1" name="Line 36"/>
            <p:cNvSpPr>
              <a:spLocks noChangeShapeType="1"/>
            </p:cNvSpPr>
            <p:nvPr/>
          </p:nvSpPr>
          <p:spPr bwMode="auto">
            <a:xfrm>
              <a:off x="403" y="3236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2" name="Line 37"/>
            <p:cNvSpPr>
              <a:spLocks noChangeShapeType="1"/>
            </p:cNvSpPr>
            <p:nvPr/>
          </p:nvSpPr>
          <p:spPr bwMode="auto">
            <a:xfrm>
              <a:off x="401" y="3364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71" name="Group 38"/>
          <p:cNvGrpSpPr>
            <a:grpSpLocks/>
          </p:cNvGrpSpPr>
          <p:nvPr/>
        </p:nvGrpSpPr>
        <p:grpSpPr bwMode="auto">
          <a:xfrm>
            <a:off x="4461189" y="3267393"/>
            <a:ext cx="476126" cy="768350"/>
            <a:chOff x="393" y="2989"/>
            <a:chExt cx="225" cy="484"/>
          </a:xfrm>
        </p:grpSpPr>
        <p:sp>
          <p:nvSpPr>
            <p:cNvPr id="45095" name="Rectangle 39"/>
            <p:cNvSpPr>
              <a:spLocks noChangeArrowheads="1"/>
            </p:cNvSpPr>
            <p:nvPr/>
          </p:nvSpPr>
          <p:spPr bwMode="auto">
            <a:xfrm>
              <a:off x="400" y="2989"/>
              <a:ext cx="217" cy="484"/>
            </a:xfrm>
            <a:prstGeom prst="rect">
              <a:avLst/>
            </a:prstGeom>
            <a:solidFill>
              <a:srgbClr val="9B0000">
                <a:alpha val="34901"/>
              </a:srgbClr>
            </a:solidFill>
            <a:ln w="25400">
              <a:solidFill>
                <a:schemeClr val="tx1"/>
              </a:solidFill>
              <a:prstDash val="sysDot"/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096" name="Line 40"/>
            <p:cNvSpPr>
              <a:spLocks noChangeShapeType="1"/>
            </p:cNvSpPr>
            <p:nvPr/>
          </p:nvSpPr>
          <p:spPr bwMode="auto">
            <a:xfrm>
              <a:off x="393" y="3105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7" name="Line 41"/>
            <p:cNvSpPr>
              <a:spLocks noChangeShapeType="1"/>
            </p:cNvSpPr>
            <p:nvPr/>
          </p:nvSpPr>
          <p:spPr bwMode="auto">
            <a:xfrm>
              <a:off x="401" y="3239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8" name="Line 42"/>
            <p:cNvSpPr>
              <a:spLocks noChangeShapeType="1"/>
            </p:cNvSpPr>
            <p:nvPr/>
          </p:nvSpPr>
          <p:spPr bwMode="auto">
            <a:xfrm>
              <a:off x="401" y="3364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72" name="Line 43"/>
          <p:cNvSpPr>
            <a:spLocks noChangeShapeType="1"/>
          </p:cNvSpPr>
          <p:nvPr/>
        </p:nvSpPr>
        <p:spPr bwMode="auto">
          <a:xfrm flipV="1">
            <a:off x="1860066" y="4070350"/>
            <a:ext cx="1819859" cy="1524000"/>
          </a:xfrm>
          <a:prstGeom prst="line">
            <a:avLst/>
          </a:prstGeom>
          <a:noFill/>
          <a:ln w="57150">
            <a:solidFill>
              <a:srgbClr val="99CC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3" name="Line 44"/>
          <p:cNvSpPr>
            <a:spLocks noChangeShapeType="1"/>
          </p:cNvSpPr>
          <p:nvPr/>
        </p:nvSpPr>
        <p:spPr bwMode="auto">
          <a:xfrm flipV="1">
            <a:off x="4219534" y="4051300"/>
            <a:ext cx="33858" cy="1193800"/>
          </a:xfrm>
          <a:prstGeom prst="line">
            <a:avLst/>
          </a:prstGeom>
          <a:noFill/>
          <a:ln w="57150">
            <a:solidFill>
              <a:srgbClr val="99CCFF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4" name="Line 45"/>
          <p:cNvSpPr>
            <a:spLocks noChangeShapeType="1"/>
          </p:cNvSpPr>
          <p:nvPr/>
        </p:nvSpPr>
        <p:spPr bwMode="auto">
          <a:xfrm flipH="1" flipV="1">
            <a:off x="4685080" y="4070350"/>
            <a:ext cx="1254857" cy="1430338"/>
          </a:xfrm>
          <a:prstGeom prst="line">
            <a:avLst/>
          </a:prstGeom>
          <a:noFill/>
          <a:ln w="57150">
            <a:solidFill>
              <a:srgbClr val="9B00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075" name="Group 46"/>
          <p:cNvGrpSpPr>
            <a:grpSpLocks/>
          </p:cNvGrpSpPr>
          <p:nvPr/>
        </p:nvGrpSpPr>
        <p:grpSpPr bwMode="auto">
          <a:xfrm>
            <a:off x="1383940" y="5264150"/>
            <a:ext cx="478242" cy="768350"/>
            <a:chOff x="392" y="2989"/>
            <a:chExt cx="226" cy="484"/>
          </a:xfrm>
        </p:grpSpPr>
        <p:sp>
          <p:nvSpPr>
            <p:cNvPr id="45091" name="Rectangle 47"/>
            <p:cNvSpPr>
              <a:spLocks noChangeArrowheads="1"/>
            </p:cNvSpPr>
            <p:nvPr/>
          </p:nvSpPr>
          <p:spPr bwMode="auto">
            <a:xfrm>
              <a:off x="400" y="2989"/>
              <a:ext cx="217" cy="484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092" name="Line 48"/>
            <p:cNvSpPr>
              <a:spLocks noChangeShapeType="1"/>
            </p:cNvSpPr>
            <p:nvPr/>
          </p:nvSpPr>
          <p:spPr bwMode="auto">
            <a:xfrm>
              <a:off x="392" y="3105"/>
              <a:ext cx="217" cy="0"/>
            </a:xfrm>
            <a:prstGeom prst="line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3" name="Line 49"/>
            <p:cNvSpPr>
              <a:spLocks noChangeShapeType="1"/>
            </p:cNvSpPr>
            <p:nvPr/>
          </p:nvSpPr>
          <p:spPr bwMode="auto">
            <a:xfrm>
              <a:off x="401" y="3239"/>
              <a:ext cx="217" cy="0"/>
            </a:xfrm>
            <a:prstGeom prst="line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4" name="Line 50"/>
            <p:cNvSpPr>
              <a:spLocks noChangeShapeType="1"/>
            </p:cNvSpPr>
            <p:nvPr/>
          </p:nvSpPr>
          <p:spPr bwMode="auto">
            <a:xfrm>
              <a:off x="401" y="3364"/>
              <a:ext cx="217" cy="0"/>
            </a:xfrm>
            <a:prstGeom prst="line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44595" name="Line 51"/>
          <p:cNvSpPr>
            <a:spLocks noChangeShapeType="1"/>
          </p:cNvSpPr>
          <p:nvPr/>
        </p:nvSpPr>
        <p:spPr bwMode="auto">
          <a:xfrm>
            <a:off x="4090452" y="2106614"/>
            <a:ext cx="14812" cy="11699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4596" name="Rectangle 52"/>
          <p:cNvSpPr>
            <a:spLocks noChangeArrowheads="1"/>
          </p:cNvSpPr>
          <p:nvPr/>
        </p:nvSpPr>
        <p:spPr bwMode="auto">
          <a:xfrm>
            <a:off x="4056595" y="5432425"/>
            <a:ext cx="459196" cy="211138"/>
          </a:xfrm>
          <a:prstGeom prst="rect">
            <a:avLst/>
          </a:prstGeom>
          <a:solidFill>
            <a:srgbClr val="99CCFF"/>
          </a:solidFill>
          <a:ln w="25400">
            <a:solidFill>
              <a:srgbClr val="808080"/>
            </a:solidFill>
            <a:miter lim="800000"/>
            <a:headEnd/>
            <a:tailEnd type="none" w="lg" len="med"/>
          </a:ln>
        </p:spPr>
        <p:txBody>
          <a:bodyPr wrap="none" anchor="ctr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644597" name="Rectangle 53"/>
          <p:cNvSpPr>
            <a:spLocks noChangeArrowheads="1"/>
          </p:cNvSpPr>
          <p:nvPr/>
        </p:nvSpPr>
        <p:spPr bwMode="auto">
          <a:xfrm>
            <a:off x="1398754" y="5453064"/>
            <a:ext cx="459196" cy="211137"/>
          </a:xfrm>
          <a:prstGeom prst="rect">
            <a:avLst/>
          </a:prstGeom>
          <a:solidFill>
            <a:srgbClr val="99CC00"/>
          </a:solidFill>
          <a:ln w="25400">
            <a:solidFill>
              <a:srgbClr val="808080"/>
            </a:solidFill>
            <a:miter lim="800000"/>
            <a:headEnd/>
            <a:tailEnd type="none" w="lg" len="med"/>
          </a:ln>
        </p:spPr>
        <p:txBody>
          <a:bodyPr wrap="none" anchor="ctr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644598" name="AutoShape 54"/>
          <p:cNvSpPr>
            <a:spLocks noChangeArrowheads="1"/>
          </p:cNvSpPr>
          <p:nvPr/>
        </p:nvSpPr>
        <p:spPr bwMode="auto">
          <a:xfrm>
            <a:off x="907814" y="3222626"/>
            <a:ext cx="1961638" cy="715963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25400">
            <a:solidFill>
              <a:srgbClr val="808080"/>
            </a:solidFill>
            <a:round/>
            <a:headEnd/>
            <a:tailEnd type="none" w="lg" len="med"/>
          </a:ln>
        </p:spPr>
        <p:txBody>
          <a:bodyPr wrap="none" anchor="ctr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en-US" sz="1800" b="1">
                <a:solidFill>
                  <a:schemeClr val="tx1"/>
                </a:solidFill>
                <a:latin typeface="Arial" pitchFamily="34" charset="0"/>
              </a:rPr>
              <a:t>Optimizer</a:t>
            </a:r>
            <a:endParaRPr lang="en-US" altLang="en-US" sz="1800" b="1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644599" name="Line 55"/>
          <p:cNvSpPr>
            <a:spLocks noChangeShapeType="1"/>
          </p:cNvSpPr>
          <p:nvPr/>
        </p:nvSpPr>
        <p:spPr bwMode="auto">
          <a:xfrm>
            <a:off x="1720403" y="3911600"/>
            <a:ext cx="0" cy="1431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4600" name="Line 56"/>
          <p:cNvSpPr>
            <a:spLocks noChangeShapeType="1"/>
          </p:cNvSpPr>
          <p:nvPr/>
        </p:nvSpPr>
        <p:spPr bwMode="auto">
          <a:xfrm>
            <a:off x="1898157" y="3951288"/>
            <a:ext cx="2154206" cy="13255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4601" name="AutoShape 57"/>
          <p:cNvSpPr>
            <a:spLocks noChangeArrowheads="1"/>
          </p:cNvSpPr>
          <p:nvPr/>
        </p:nvSpPr>
        <p:spPr bwMode="auto">
          <a:xfrm>
            <a:off x="5867990" y="2806701"/>
            <a:ext cx="1466467" cy="1273175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25400">
            <a:solidFill>
              <a:srgbClr val="808080"/>
            </a:solidFill>
            <a:round/>
            <a:headEnd/>
            <a:tailEnd type="none" w="lg" len="med"/>
          </a:ln>
        </p:spPr>
        <p:txBody>
          <a:bodyPr wrap="none" anchor="ctr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en-US" sz="1800" b="1">
                <a:solidFill>
                  <a:schemeClr val="tx1"/>
                </a:solidFill>
                <a:latin typeface="Arial" pitchFamily="34" charset="0"/>
              </a:rPr>
              <a:t>Cache</a:t>
            </a:r>
          </a:p>
          <a:p>
            <a:pPr eaLnBrk="1" hangingPunct="1">
              <a:spcBef>
                <a:spcPct val="20000"/>
              </a:spcBef>
            </a:pPr>
            <a:endParaRPr lang="en-GB" altLang="en-US" sz="1800" b="1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644602" name="Line 58"/>
          <p:cNvSpPr>
            <a:spLocks noChangeShapeType="1"/>
          </p:cNvSpPr>
          <p:nvPr/>
        </p:nvSpPr>
        <p:spPr bwMode="auto">
          <a:xfrm flipV="1">
            <a:off x="2638797" y="3738563"/>
            <a:ext cx="3322301" cy="133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4603" name="Line 59"/>
          <p:cNvSpPr>
            <a:spLocks noChangeShapeType="1"/>
          </p:cNvSpPr>
          <p:nvPr/>
        </p:nvSpPr>
        <p:spPr bwMode="auto">
          <a:xfrm flipH="1">
            <a:off x="6119806" y="3844925"/>
            <a:ext cx="69832" cy="14176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1" name="Group 60"/>
          <p:cNvGrpSpPr>
            <a:grpSpLocks/>
          </p:cNvGrpSpPr>
          <p:nvPr/>
        </p:nvGrpSpPr>
        <p:grpSpPr bwMode="auto">
          <a:xfrm>
            <a:off x="5942053" y="5280025"/>
            <a:ext cx="478242" cy="768350"/>
            <a:chOff x="392" y="2989"/>
            <a:chExt cx="226" cy="484"/>
          </a:xfrm>
        </p:grpSpPr>
        <p:sp>
          <p:nvSpPr>
            <p:cNvPr id="45087" name="Rectangle 61"/>
            <p:cNvSpPr>
              <a:spLocks noChangeArrowheads="1"/>
            </p:cNvSpPr>
            <p:nvPr/>
          </p:nvSpPr>
          <p:spPr bwMode="auto">
            <a:xfrm>
              <a:off x="400" y="2989"/>
              <a:ext cx="217" cy="484"/>
            </a:xfrm>
            <a:prstGeom prst="rect">
              <a:avLst/>
            </a:prstGeom>
            <a:solidFill>
              <a:srgbClr val="9B00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088" name="Line 62"/>
            <p:cNvSpPr>
              <a:spLocks noChangeShapeType="1"/>
            </p:cNvSpPr>
            <p:nvPr/>
          </p:nvSpPr>
          <p:spPr bwMode="auto">
            <a:xfrm>
              <a:off x="392" y="3105"/>
              <a:ext cx="217" cy="0"/>
            </a:xfrm>
            <a:prstGeom prst="line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89" name="Line 63"/>
            <p:cNvSpPr>
              <a:spLocks noChangeShapeType="1"/>
            </p:cNvSpPr>
            <p:nvPr/>
          </p:nvSpPr>
          <p:spPr bwMode="auto">
            <a:xfrm>
              <a:off x="401" y="3239"/>
              <a:ext cx="217" cy="0"/>
            </a:xfrm>
            <a:prstGeom prst="line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0" name="Line 64"/>
            <p:cNvSpPr>
              <a:spLocks noChangeShapeType="1"/>
            </p:cNvSpPr>
            <p:nvPr/>
          </p:nvSpPr>
          <p:spPr bwMode="auto">
            <a:xfrm>
              <a:off x="401" y="3364"/>
              <a:ext cx="217" cy="0"/>
            </a:xfrm>
            <a:prstGeom prst="line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44609" name="Rectangle 65"/>
          <p:cNvSpPr>
            <a:spLocks noChangeArrowheads="1"/>
          </p:cNvSpPr>
          <p:nvPr/>
        </p:nvSpPr>
        <p:spPr bwMode="auto">
          <a:xfrm>
            <a:off x="6007653" y="3330575"/>
            <a:ext cx="459196" cy="211138"/>
          </a:xfrm>
          <a:prstGeom prst="rect">
            <a:avLst/>
          </a:prstGeom>
          <a:solidFill>
            <a:srgbClr val="9B0000"/>
          </a:solidFill>
          <a:ln w="25400">
            <a:solidFill>
              <a:srgbClr val="808080"/>
            </a:solidFill>
            <a:miter lim="800000"/>
            <a:headEnd/>
            <a:tailEnd type="none" w="lg" len="med"/>
          </a:ln>
        </p:spPr>
        <p:txBody>
          <a:bodyPr wrap="none" anchor="ctr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999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44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61795E-6 L 0.03333 -0.3059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-15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44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44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44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44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44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15356E-6 L 0.17604 -0.29071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16445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-145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644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7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6 -0.00439 L -0.00487 -0.2907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16445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" y="-14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44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0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81481E-6 L -0.12414 0.01575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16446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5" y="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4 L -0.00364 -0.2629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-1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4595" grpId="0" animBg="1"/>
      <p:bldP spid="1644596" grpId="0" animBg="1"/>
      <p:bldP spid="1644597" grpId="0" animBg="1"/>
      <p:bldP spid="1644598" grpId="0" animBg="1"/>
      <p:bldP spid="1644599" grpId="0" animBg="1"/>
      <p:bldP spid="1644599" grpId="1" animBg="1"/>
      <p:bldP spid="1644600" grpId="0" animBg="1"/>
      <p:bldP spid="1644600" grpId="1" animBg="1"/>
      <p:bldP spid="1644601" grpId="0" animBg="1"/>
      <p:bldP spid="1644602" grpId="0" animBg="1"/>
      <p:bldP spid="1644602" grpId="1" animBg="1"/>
      <p:bldP spid="1644603" grpId="0" animBg="1"/>
      <p:bldP spid="1644603" grpId="1" animBg="1"/>
      <p:bldP spid="1644609" grpId="0" animBg="1"/>
      <p:bldP spid="164460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AutoShape 57"/>
          <p:cNvSpPr>
            <a:spLocks noChangeArrowheads="1"/>
          </p:cNvSpPr>
          <p:nvPr/>
        </p:nvSpPr>
        <p:spPr bwMode="auto">
          <a:xfrm>
            <a:off x="738083" y="4602480"/>
            <a:ext cx="2426615" cy="1683826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25400">
            <a:solidFill>
              <a:srgbClr val="808080"/>
            </a:solidFill>
            <a:round/>
            <a:headEnd/>
            <a:tailEnd type="none" w="lg" len="med"/>
          </a:ln>
        </p:spPr>
        <p:txBody>
          <a:bodyPr wrap="none" anchor="t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en-US" sz="1800" b="1" dirty="0" smtClean="0">
                <a:solidFill>
                  <a:schemeClr val="tx1"/>
                </a:solidFill>
                <a:latin typeface="Arial" pitchFamily="34" charset="0"/>
              </a:rPr>
              <a:t>SOR</a:t>
            </a: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91372" y="1563091"/>
            <a:ext cx="5918912" cy="2598699"/>
            <a:chOff x="3832019" y="2864069"/>
            <a:chExt cx="4713426" cy="2105863"/>
          </a:xfrm>
        </p:grpSpPr>
        <p:grpSp>
          <p:nvGrpSpPr>
            <p:cNvPr id="82" name="Group 27"/>
            <p:cNvGrpSpPr/>
            <p:nvPr/>
          </p:nvGrpSpPr>
          <p:grpSpPr>
            <a:xfrm>
              <a:off x="3832019" y="2864069"/>
              <a:ext cx="4713426" cy="2105863"/>
              <a:chOff x="8140700" y="1473196"/>
              <a:chExt cx="3769725" cy="659845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8140700" y="1473196"/>
                <a:ext cx="3769725" cy="659845"/>
              </a:xfrm>
              <a:prstGeom prst="roundRect">
                <a:avLst>
                  <a:gd name="adj" fmla="val 5978"/>
                </a:avLst>
              </a:prstGeom>
              <a:gradFill flip="none" rotWithShape="1">
                <a:gsLst>
                  <a:gs pos="26000">
                    <a:srgbClr val="00C8CD"/>
                  </a:gs>
                  <a:gs pos="100000">
                    <a:srgbClr val="005D60"/>
                  </a:gs>
                </a:gsLst>
                <a:lin ang="5400000" scaled="0"/>
                <a:tileRect/>
              </a:gradFill>
              <a:ln w="152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63500" dir="5640000">
                  <a:srgbClr val="000000">
                    <a:alpha val="44000"/>
                  </a:srgbClr>
                </a:outerShdw>
              </a:effectLst>
              <a:scene3d>
                <a:camera prst="perspectiveFront" fov="0">
                  <a:rot lat="0" lon="0" rev="0"/>
                </a:camera>
                <a:lightRig rig="soft" dir="t">
                  <a:rot lat="0" lon="0" rev="9180000"/>
                </a:lightRig>
              </a:scene3d>
              <a:sp3d prstMaterial="softEdge">
                <a:bevelT w="311150" h="158750"/>
              </a:sp3d>
            </p:spPr>
            <p:txBody>
              <a:bodyPr anchor="ctr"/>
              <a:lstStyle/>
              <a:p>
                <a:pPr algn="ctr" defTabSz="913715">
                  <a:buClr>
                    <a:srgbClr val="FFFFFF"/>
                  </a:buClr>
                  <a:tabLst>
                    <a:tab pos="0" algn="l"/>
                    <a:tab pos="1218683" algn="l"/>
                    <a:tab pos="2437365" algn="l"/>
                    <a:tab pos="3656048" algn="l"/>
                    <a:tab pos="4874725" algn="l"/>
                    <a:tab pos="6093409" algn="l"/>
                    <a:tab pos="7312093" algn="l"/>
                    <a:tab pos="8530772" algn="l"/>
                    <a:tab pos="9749454" algn="l"/>
                    <a:tab pos="10968136" algn="l"/>
                    <a:tab pos="12186818" algn="l"/>
                    <a:tab pos="13405499" algn="l"/>
                  </a:tabLst>
                  <a:defRPr/>
                </a:pPr>
                <a:endParaRPr lang="en-GB" sz="2000" dirty="0">
                  <a:solidFill>
                    <a:srgbClr val="FFFFFF"/>
                  </a:solidFill>
                  <a:cs typeface="Arial"/>
                  <a:sym typeface="Wingdings" pitchFamily="2" charset="2"/>
                </a:endParaRPr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8220836" y="1507518"/>
                <a:ext cx="3338530" cy="177800"/>
              </a:xfrm>
              <a:prstGeom prst="roundRect">
                <a:avLst>
                  <a:gd name="adj" fmla="val 17960"/>
                </a:avLst>
              </a:prstGeom>
              <a:gradFill flip="none" rotWithShape="1">
                <a:gsLst>
                  <a:gs pos="0">
                    <a:srgbClr val="0096D6">
                      <a:alpha val="0"/>
                    </a:srgbClr>
                  </a:gs>
                  <a:gs pos="100000">
                    <a:srgbClr val="FFFFFF">
                      <a:alpha val="41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09"/>
                <a:r>
                  <a:rPr lang="en-US" sz="1900" dirty="0">
                    <a:solidFill>
                      <a:srgbClr val="FFFFFF"/>
                    </a:solidFill>
                  </a:rPr>
                  <a:t>  </a:t>
                </a:r>
              </a:p>
            </p:txBody>
          </p:sp>
        </p:grpSp>
        <p:sp>
          <p:nvSpPr>
            <p:cNvPr id="83" name="TextBox 6"/>
            <p:cNvSpPr txBox="1">
              <a:spLocks noChangeArrowheads="1"/>
            </p:cNvSpPr>
            <p:nvPr/>
          </p:nvSpPr>
          <p:spPr bwMode="auto">
            <a:xfrm>
              <a:off x="3906437" y="3043525"/>
              <a:ext cx="4586934" cy="276842"/>
            </a:xfrm>
            <a:prstGeom prst="rect">
              <a:avLst/>
            </a:prstGeom>
            <a:noFill/>
            <a:ln>
              <a:noFill/>
            </a:ln>
            <a:effectLst>
              <a:outerShdw blurRad="50800" dist="25400" dir="2700000">
                <a:srgbClr val="000000">
                  <a:alpha val="2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003399"/>
                  </a:solidFill>
                  <a:latin typeface="Arial" charset="0"/>
                  <a:ea typeface="ＭＳ Ｐゴシック" charset="0"/>
                  <a:cs typeface="Arial Unicode MS" charset="0"/>
                </a:defRPr>
              </a:lvl1pPr>
              <a:lvl2pPr marL="742950" indent="-28575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2pPr>
              <a:lvl3pPr marL="1143000" indent="-22860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3pPr>
              <a:lvl4pPr marL="1600200" indent="-22860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4pPr>
              <a:lvl5pPr marL="2057400" indent="-22860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sz="1800" dirty="0" smtClean="0">
                  <a:solidFill>
                    <a:srgbClr val="FFFFFF"/>
                  </a:solidFill>
                </a:rPr>
                <a:t>Virtual Data Layer</a:t>
              </a:r>
              <a:endParaRPr lang="en-US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44035" name="Rectangle 4"/>
          <p:cNvSpPr>
            <a:spLocks noGrp="1" noChangeArrowheads="1"/>
          </p:cNvSpPr>
          <p:nvPr>
            <p:ph type="title"/>
          </p:nvPr>
        </p:nvSpPr>
        <p:spPr>
          <a:xfrm>
            <a:off x="306188" y="58368"/>
            <a:ext cx="11438253" cy="8382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</a:rPr>
              <a:t>Data Virtualization</a:t>
            </a:r>
            <a:r>
              <a:rPr lang="en-GB" dirty="0">
                <a:ea typeface="+mj-ea"/>
              </a:rPr>
              <a:t> </a:t>
            </a:r>
            <a:r>
              <a:rPr lang="en-GB" dirty="0" smtClean="0">
                <a:ea typeface="+mj-ea"/>
              </a:rPr>
              <a:t>– Full Single-table Caching</a:t>
            </a:r>
            <a:br>
              <a:rPr lang="en-GB" dirty="0" smtClean="0">
                <a:ea typeface="+mj-ea"/>
              </a:rPr>
            </a:br>
            <a:r>
              <a:rPr lang="en-GB" sz="2400" dirty="0" smtClean="0"/>
              <a:t>Full Refresh</a:t>
            </a:r>
            <a:endParaRPr lang="en-US" dirty="0">
              <a:ea typeface="+mj-ea"/>
            </a:endParaRPr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110284" y="1064302"/>
            <a:ext cx="5932559" cy="309748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GB" altLang="en-US" dirty="0" smtClean="0"/>
              <a:t>Native load supported [</a:t>
            </a:r>
            <a:r>
              <a:rPr lang="en-GB" altLang="en-US" dirty="0" err="1" smtClean="0"/>
              <a:t>bcp</a:t>
            </a:r>
            <a:r>
              <a:rPr lang="en-GB" altLang="en-US" dirty="0" smtClean="0"/>
              <a:t>, </a:t>
            </a:r>
            <a:r>
              <a:rPr lang="en-GB" altLang="en-US" dirty="0" err="1" smtClean="0"/>
              <a:t>dblink</a:t>
            </a:r>
            <a:r>
              <a:rPr lang="en-GB" altLang="en-US" dirty="0" smtClean="0"/>
              <a:t>, </a:t>
            </a:r>
            <a:r>
              <a:rPr lang="en-GB" altLang="en-US" dirty="0" err="1" smtClean="0"/>
              <a:t>nzload</a:t>
            </a:r>
            <a:r>
              <a:rPr lang="en-GB" altLang="en-US" dirty="0" smtClean="0"/>
              <a:t>]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Pre- and Post-procedures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Pre- and Post Implementation stub procedures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Cache policies for grouping cache refresh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Individual periodic schedule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Cache Framework supported indexes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Delete From to remove previous cache set</a:t>
            </a:r>
            <a:endParaRPr lang="en-US" altLang="en-US" dirty="0" smtClean="0"/>
          </a:p>
        </p:txBody>
      </p:sp>
      <p:pic>
        <p:nvPicPr>
          <p:cNvPr id="4506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47" y="5089740"/>
            <a:ext cx="1521486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4" name="AutoShape 9"/>
          <p:cNvSpPr>
            <a:spLocks noChangeArrowheads="1"/>
          </p:cNvSpPr>
          <p:nvPr/>
        </p:nvSpPr>
        <p:spPr bwMode="auto">
          <a:xfrm>
            <a:off x="1321387" y="2279968"/>
            <a:ext cx="3629991" cy="1563687"/>
          </a:xfrm>
          <a:prstGeom prst="can">
            <a:avLst>
              <a:gd name="adj" fmla="val 25000"/>
            </a:avLst>
          </a:prstGeom>
          <a:solidFill>
            <a:srgbClr val="DDDDDD"/>
          </a:solidFill>
          <a:ln w="25400">
            <a:solidFill>
              <a:schemeClr val="tx1"/>
            </a:solidFill>
            <a:prstDash val="dash"/>
            <a:round/>
            <a:headEnd/>
            <a:tailEnd type="none" w="lg" len="med"/>
          </a:ln>
        </p:spPr>
        <p:txBody>
          <a:bodyPr wrap="none" anchor="ctr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en-GB" altLang="en-US" sz="1800" b="1">
                <a:solidFill>
                  <a:schemeClr val="tx1"/>
                </a:solidFill>
                <a:latin typeface="Arial" pitchFamily="34" charset="0"/>
              </a:rPr>
              <a:t>DW / DM</a:t>
            </a:r>
          </a:p>
          <a:p>
            <a:pPr algn="l" eaLnBrk="1" hangingPunct="1">
              <a:spcBef>
                <a:spcPct val="20000"/>
              </a:spcBef>
            </a:pPr>
            <a:endParaRPr lang="en-GB" altLang="en-US" sz="1800" b="1">
              <a:solidFill>
                <a:schemeClr val="tx1"/>
              </a:solidFill>
              <a:latin typeface="Arial" pitchFamily="34" charset="0"/>
            </a:endParaRPr>
          </a:p>
          <a:p>
            <a:pPr algn="l" eaLnBrk="1" hangingPunct="1">
              <a:spcBef>
                <a:spcPct val="20000"/>
              </a:spcBef>
            </a:pPr>
            <a:endParaRPr lang="en-GB" altLang="en-US" sz="1800" b="1">
              <a:solidFill>
                <a:schemeClr val="tx1"/>
              </a:solidFill>
              <a:latin typeface="Arial" pitchFamily="34" charset="0"/>
            </a:endParaRPr>
          </a:p>
          <a:p>
            <a:pPr algn="l" eaLnBrk="1" hangingPunct="1">
              <a:spcBef>
                <a:spcPct val="20000"/>
              </a:spcBef>
            </a:pPr>
            <a:endParaRPr lang="en-GB" altLang="en-US" sz="1800" b="1">
              <a:solidFill>
                <a:schemeClr val="tx1"/>
              </a:solidFill>
              <a:latin typeface="Arial" pitchFamily="34" charset="0"/>
            </a:endParaRPr>
          </a:p>
          <a:p>
            <a:pPr algn="l" eaLnBrk="1" hangingPunct="1">
              <a:spcBef>
                <a:spcPct val="20000"/>
              </a:spcBef>
            </a:pPr>
            <a:endParaRPr lang="en-US" altLang="en-US" sz="1800" b="1">
              <a:solidFill>
                <a:schemeClr val="tx1"/>
              </a:solidFill>
              <a:latin typeface="Arial" pitchFamily="34" charset="0"/>
            </a:endParaRPr>
          </a:p>
        </p:txBody>
      </p:sp>
      <p:grpSp>
        <p:nvGrpSpPr>
          <p:cNvPr id="45069" name="Group 28"/>
          <p:cNvGrpSpPr>
            <a:grpSpLocks/>
          </p:cNvGrpSpPr>
          <p:nvPr/>
        </p:nvGrpSpPr>
        <p:grpSpPr bwMode="auto">
          <a:xfrm>
            <a:off x="2391761" y="2830836"/>
            <a:ext cx="478242" cy="768351"/>
            <a:chOff x="392" y="2989"/>
            <a:chExt cx="226" cy="484"/>
          </a:xfrm>
        </p:grpSpPr>
        <p:sp>
          <p:nvSpPr>
            <p:cNvPr id="45103" name="Rectangle 29"/>
            <p:cNvSpPr>
              <a:spLocks noChangeArrowheads="1"/>
            </p:cNvSpPr>
            <p:nvPr/>
          </p:nvSpPr>
          <p:spPr bwMode="auto">
            <a:xfrm>
              <a:off x="400" y="2989"/>
              <a:ext cx="217" cy="484"/>
            </a:xfrm>
            <a:prstGeom prst="rect">
              <a:avLst/>
            </a:prstGeom>
            <a:solidFill>
              <a:schemeClr val="folHlink">
                <a:alpha val="34901"/>
              </a:schemeClr>
            </a:solidFill>
            <a:ln w="25400">
              <a:solidFill>
                <a:schemeClr val="tx1"/>
              </a:solidFill>
              <a:prstDash val="sysDot"/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04" name="Line 30"/>
            <p:cNvSpPr>
              <a:spLocks noChangeShapeType="1"/>
            </p:cNvSpPr>
            <p:nvPr/>
          </p:nvSpPr>
          <p:spPr bwMode="auto">
            <a:xfrm>
              <a:off x="392" y="3105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5" name="Line 31"/>
            <p:cNvSpPr>
              <a:spLocks noChangeShapeType="1"/>
            </p:cNvSpPr>
            <p:nvPr/>
          </p:nvSpPr>
          <p:spPr bwMode="auto">
            <a:xfrm>
              <a:off x="401" y="3239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6" name="Line 32"/>
            <p:cNvSpPr>
              <a:spLocks noChangeShapeType="1"/>
            </p:cNvSpPr>
            <p:nvPr/>
          </p:nvSpPr>
          <p:spPr bwMode="auto">
            <a:xfrm>
              <a:off x="401" y="3364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70" name="Group 33"/>
          <p:cNvGrpSpPr>
            <a:grpSpLocks/>
          </p:cNvGrpSpPr>
          <p:nvPr/>
        </p:nvGrpSpPr>
        <p:grpSpPr bwMode="auto">
          <a:xfrm>
            <a:off x="2831059" y="2837180"/>
            <a:ext cx="478242" cy="768350"/>
            <a:chOff x="392" y="2989"/>
            <a:chExt cx="226" cy="484"/>
          </a:xfrm>
        </p:grpSpPr>
        <p:sp>
          <p:nvSpPr>
            <p:cNvPr id="45099" name="Rectangle 34"/>
            <p:cNvSpPr>
              <a:spLocks noChangeArrowheads="1"/>
            </p:cNvSpPr>
            <p:nvPr/>
          </p:nvSpPr>
          <p:spPr bwMode="auto">
            <a:xfrm>
              <a:off x="400" y="2989"/>
              <a:ext cx="217" cy="484"/>
            </a:xfrm>
            <a:prstGeom prst="rect">
              <a:avLst/>
            </a:prstGeom>
            <a:solidFill>
              <a:srgbClr val="99CCFF">
                <a:alpha val="34901"/>
              </a:srgbClr>
            </a:solidFill>
            <a:ln w="25400">
              <a:solidFill>
                <a:schemeClr val="tx1"/>
              </a:solidFill>
              <a:prstDash val="sysDot"/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00" name="Line 35"/>
            <p:cNvSpPr>
              <a:spLocks noChangeShapeType="1"/>
            </p:cNvSpPr>
            <p:nvPr/>
          </p:nvSpPr>
          <p:spPr bwMode="auto">
            <a:xfrm>
              <a:off x="392" y="3105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1" name="Line 36"/>
            <p:cNvSpPr>
              <a:spLocks noChangeShapeType="1"/>
            </p:cNvSpPr>
            <p:nvPr/>
          </p:nvSpPr>
          <p:spPr bwMode="auto">
            <a:xfrm>
              <a:off x="401" y="3239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2" name="Line 37"/>
            <p:cNvSpPr>
              <a:spLocks noChangeShapeType="1"/>
            </p:cNvSpPr>
            <p:nvPr/>
          </p:nvSpPr>
          <p:spPr bwMode="auto">
            <a:xfrm>
              <a:off x="401" y="3364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71" name="Group 38"/>
          <p:cNvGrpSpPr>
            <a:grpSpLocks/>
          </p:cNvGrpSpPr>
          <p:nvPr/>
        </p:nvGrpSpPr>
        <p:grpSpPr bwMode="auto">
          <a:xfrm>
            <a:off x="3313533" y="2835593"/>
            <a:ext cx="478242" cy="768350"/>
            <a:chOff x="392" y="2989"/>
            <a:chExt cx="226" cy="484"/>
          </a:xfrm>
        </p:grpSpPr>
        <p:sp>
          <p:nvSpPr>
            <p:cNvPr id="45095" name="Rectangle 39"/>
            <p:cNvSpPr>
              <a:spLocks noChangeArrowheads="1"/>
            </p:cNvSpPr>
            <p:nvPr/>
          </p:nvSpPr>
          <p:spPr bwMode="auto">
            <a:xfrm>
              <a:off x="400" y="2989"/>
              <a:ext cx="217" cy="484"/>
            </a:xfrm>
            <a:prstGeom prst="rect">
              <a:avLst/>
            </a:prstGeom>
            <a:solidFill>
              <a:srgbClr val="9B0000">
                <a:alpha val="34901"/>
              </a:srgbClr>
            </a:solidFill>
            <a:ln w="25400">
              <a:solidFill>
                <a:schemeClr val="tx1"/>
              </a:solidFill>
              <a:prstDash val="sysDot"/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096" name="Line 40"/>
            <p:cNvSpPr>
              <a:spLocks noChangeShapeType="1"/>
            </p:cNvSpPr>
            <p:nvPr/>
          </p:nvSpPr>
          <p:spPr bwMode="auto">
            <a:xfrm>
              <a:off x="392" y="3105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7" name="Line 41"/>
            <p:cNvSpPr>
              <a:spLocks noChangeShapeType="1"/>
            </p:cNvSpPr>
            <p:nvPr/>
          </p:nvSpPr>
          <p:spPr bwMode="auto">
            <a:xfrm>
              <a:off x="401" y="3239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8" name="Line 42"/>
            <p:cNvSpPr>
              <a:spLocks noChangeShapeType="1"/>
            </p:cNvSpPr>
            <p:nvPr/>
          </p:nvSpPr>
          <p:spPr bwMode="auto">
            <a:xfrm>
              <a:off x="401" y="3364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73" name="Line 44"/>
          <p:cNvSpPr>
            <a:spLocks noChangeShapeType="1"/>
          </p:cNvSpPr>
          <p:nvPr/>
        </p:nvSpPr>
        <p:spPr bwMode="auto">
          <a:xfrm flipV="1">
            <a:off x="1841582" y="3682494"/>
            <a:ext cx="779778" cy="1731782"/>
          </a:xfrm>
          <a:prstGeom prst="line">
            <a:avLst/>
          </a:prstGeom>
          <a:noFill/>
          <a:ln w="57150">
            <a:solidFill>
              <a:srgbClr val="99CCFF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4601" name="AutoShape 57"/>
          <p:cNvSpPr>
            <a:spLocks noChangeArrowheads="1"/>
          </p:cNvSpPr>
          <p:nvPr/>
        </p:nvSpPr>
        <p:spPr bwMode="auto">
          <a:xfrm>
            <a:off x="5128974" y="4467534"/>
            <a:ext cx="2279493" cy="199083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25400">
            <a:solidFill>
              <a:srgbClr val="808080"/>
            </a:solidFill>
            <a:round/>
            <a:headEnd/>
            <a:tailEnd type="none" w="lg" len="med"/>
          </a:ln>
        </p:spPr>
        <p:txBody>
          <a:bodyPr wrap="none" anchor="t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en-US" sz="1800" b="1" dirty="0">
                <a:solidFill>
                  <a:schemeClr val="tx1"/>
                </a:solidFill>
                <a:latin typeface="Arial" pitchFamily="34" charset="0"/>
              </a:rPr>
              <a:t>Cache</a:t>
            </a: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7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058" y="5008549"/>
            <a:ext cx="1743049" cy="1276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70588" y="2634776"/>
            <a:ext cx="1236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/Project</a:t>
            </a:r>
          </a:p>
          <a:p>
            <a:r>
              <a:rPr lang="en-US" sz="1200" dirty="0" smtClean="0"/>
              <a:t>     /VDB</a:t>
            </a:r>
          </a:p>
          <a:p>
            <a:r>
              <a:rPr lang="en-US" sz="1200" dirty="0" smtClean="0"/>
              <a:t>     /Application</a:t>
            </a:r>
          </a:p>
          <a:p>
            <a:r>
              <a:rPr lang="en-US" sz="1200" dirty="0" smtClean="0"/>
              <a:t>     /Business</a:t>
            </a:r>
          </a:p>
          <a:p>
            <a:r>
              <a:rPr lang="en-US" sz="1200" dirty="0" smtClean="0"/>
              <a:t>     /Physical</a:t>
            </a:r>
            <a:endParaRPr lang="en-US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2350239" y="3193822"/>
            <a:ext cx="563402" cy="276999"/>
            <a:chOff x="1356838" y="5420132"/>
            <a:chExt cx="563402" cy="276999"/>
          </a:xfrm>
        </p:grpSpPr>
        <p:sp>
          <p:nvSpPr>
            <p:cNvPr id="1644597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387988" y="5430018"/>
            <a:ext cx="563402" cy="276999"/>
            <a:chOff x="3118292" y="5526814"/>
            <a:chExt cx="563402" cy="276999"/>
          </a:xfrm>
        </p:grpSpPr>
        <p:sp>
          <p:nvSpPr>
            <p:cNvPr id="1644596" name="Rectangle 52"/>
            <p:cNvSpPr>
              <a:spLocks noChangeArrowheads="1"/>
            </p:cNvSpPr>
            <p:nvPr/>
          </p:nvSpPr>
          <p:spPr bwMode="auto">
            <a:xfrm>
              <a:off x="3170395" y="5559745"/>
              <a:ext cx="459196" cy="211138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118292" y="5526814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2339658" y="3396210"/>
            <a:ext cx="563402" cy="276999"/>
            <a:chOff x="3118292" y="5526814"/>
            <a:chExt cx="563402" cy="276999"/>
          </a:xfrm>
        </p:grpSpPr>
        <p:sp>
          <p:nvSpPr>
            <p:cNvPr id="106" name="Rectangle 52"/>
            <p:cNvSpPr>
              <a:spLocks noChangeArrowheads="1"/>
            </p:cNvSpPr>
            <p:nvPr/>
          </p:nvSpPr>
          <p:spPr bwMode="auto">
            <a:xfrm>
              <a:off x="3170395" y="5559745"/>
              <a:ext cx="459196" cy="211138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118292" y="5526814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2350239" y="2787422"/>
            <a:ext cx="563402" cy="276999"/>
            <a:chOff x="1356838" y="5420132"/>
            <a:chExt cx="563402" cy="276999"/>
          </a:xfrm>
        </p:grpSpPr>
        <p:sp>
          <p:nvSpPr>
            <p:cNvPr id="112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5776927" y="5766621"/>
            <a:ext cx="563402" cy="276999"/>
            <a:chOff x="1356838" y="5420132"/>
            <a:chExt cx="563402" cy="276999"/>
          </a:xfrm>
        </p:grpSpPr>
        <p:sp>
          <p:nvSpPr>
            <p:cNvPr id="115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902534" y="3067321"/>
            <a:ext cx="563402" cy="276999"/>
            <a:chOff x="4475585" y="5078683"/>
            <a:chExt cx="563402" cy="276999"/>
          </a:xfrm>
        </p:grpSpPr>
        <p:sp>
          <p:nvSpPr>
            <p:cNvPr id="118" name="Rectangle 53"/>
            <p:cNvSpPr>
              <a:spLocks noChangeArrowheads="1"/>
            </p:cNvSpPr>
            <p:nvPr/>
          </p:nvSpPr>
          <p:spPr bwMode="auto">
            <a:xfrm>
              <a:off x="4517501" y="5111615"/>
              <a:ext cx="459196" cy="211137"/>
            </a:xfrm>
            <a:prstGeom prst="rect">
              <a:avLst/>
            </a:prstGeom>
            <a:solidFill>
              <a:srgbClr val="66FF33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475585" y="5078683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pre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901156" y="3277349"/>
            <a:ext cx="563402" cy="276999"/>
            <a:chOff x="4475585" y="5078683"/>
            <a:chExt cx="563402" cy="276999"/>
          </a:xfrm>
        </p:grpSpPr>
        <p:sp>
          <p:nvSpPr>
            <p:cNvPr id="122" name="Rectangle 53"/>
            <p:cNvSpPr>
              <a:spLocks noChangeArrowheads="1"/>
            </p:cNvSpPr>
            <p:nvPr/>
          </p:nvSpPr>
          <p:spPr bwMode="auto">
            <a:xfrm>
              <a:off x="4517501" y="5111615"/>
              <a:ext cx="459196" cy="211137"/>
            </a:xfrm>
            <a:prstGeom prst="rect">
              <a:avLst/>
            </a:prstGeom>
            <a:solidFill>
              <a:srgbClr val="66FF33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475585" y="5078683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post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784437" y="2629580"/>
            <a:ext cx="510167" cy="407352"/>
            <a:chOff x="5109862" y="3009453"/>
            <a:chExt cx="510167" cy="40735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724" y="3111302"/>
              <a:ext cx="307456" cy="305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109862" y="3009453"/>
              <a:ext cx="5101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sch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72161" y="2616922"/>
            <a:ext cx="599007" cy="426989"/>
            <a:chOff x="6219032" y="2526522"/>
            <a:chExt cx="599007" cy="426989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1985" y="2632830"/>
              <a:ext cx="332782" cy="3206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" name="TextBox 130"/>
            <p:cNvSpPr txBox="1"/>
            <p:nvPr/>
          </p:nvSpPr>
          <p:spPr>
            <a:xfrm>
              <a:off x="6219032" y="2526522"/>
              <a:ext cx="5990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policy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2350239" y="2990622"/>
            <a:ext cx="563402" cy="276999"/>
            <a:chOff x="1356838" y="5420132"/>
            <a:chExt cx="563402" cy="276999"/>
          </a:xfrm>
        </p:grpSpPr>
        <p:sp>
          <p:nvSpPr>
            <p:cNvPr id="135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45072" name="Line 43"/>
          <p:cNvSpPr>
            <a:spLocks noChangeShapeType="1"/>
          </p:cNvSpPr>
          <p:nvPr/>
        </p:nvSpPr>
        <p:spPr bwMode="auto">
          <a:xfrm>
            <a:off x="2870003" y="3367208"/>
            <a:ext cx="2906924" cy="2537912"/>
          </a:xfrm>
          <a:prstGeom prst="line">
            <a:avLst/>
          </a:prstGeom>
          <a:noFill/>
          <a:ln w="57150">
            <a:solidFill>
              <a:srgbClr val="99CC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2884457" y="3296981"/>
            <a:ext cx="1030809" cy="35342"/>
          </a:xfrm>
          <a:prstGeom prst="line">
            <a:avLst/>
          </a:prstGeom>
          <a:ln w="38100">
            <a:solidFill>
              <a:srgbClr val="99CC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54941" y="5690652"/>
            <a:ext cx="945688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</a:rPr>
              <a:t>c</a:t>
            </a:r>
            <a:r>
              <a:rPr lang="en-US" sz="1200" dirty="0" err="1" smtClean="0">
                <a:solidFill>
                  <a:srgbClr val="000000"/>
                </a:solidFill>
              </a:rPr>
              <a:t>achekey</a:t>
            </a:r>
            <a:endParaRPr lang="en-US" sz="1200" dirty="0" smtClean="0">
              <a:solidFill>
                <a:srgbClr val="000000"/>
              </a:solidFill>
            </a:endParaRPr>
          </a:p>
          <a:p>
            <a:r>
              <a:rPr lang="en-US" sz="1200" dirty="0" smtClean="0">
                <a:solidFill>
                  <a:srgbClr val="000000"/>
                </a:solidFill>
              </a:rPr>
              <a:t>columns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16" idx="1"/>
            <a:endCxn id="116" idx="3"/>
          </p:cNvCxnSpPr>
          <p:nvPr/>
        </p:nvCxnSpPr>
        <p:spPr>
          <a:xfrm flipH="1" flipV="1">
            <a:off x="6340329" y="5905121"/>
            <a:ext cx="214612" cy="1636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530814" y="3070425"/>
            <a:ext cx="834291" cy="461665"/>
            <a:chOff x="4475585" y="5078683"/>
            <a:chExt cx="563402" cy="461665"/>
          </a:xfrm>
        </p:grpSpPr>
        <p:sp>
          <p:nvSpPr>
            <p:cNvPr id="87" name="Rectangle 53"/>
            <p:cNvSpPr>
              <a:spLocks noChangeArrowheads="1"/>
            </p:cNvSpPr>
            <p:nvPr/>
          </p:nvSpPr>
          <p:spPr bwMode="auto">
            <a:xfrm>
              <a:off x="4517501" y="5111615"/>
              <a:ext cx="459196" cy="211137"/>
            </a:xfrm>
            <a:prstGeom prst="rect">
              <a:avLst/>
            </a:prstGeom>
            <a:solidFill>
              <a:srgbClr val="66FF33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475585" y="5078683"/>
              <a:ext cx="5634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preImpl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4524948" y="3279003"/>
            <a:ext cx="830825" cy="461665"/>
            <a:chOff x="4475585" y="5078683"/>
            <a:chExt cx="563402" cy="461665"/>
          </a:xfrm>
        </p:grpSpPr>
        <p:sp>
          <p:nvSpPr>
            <p:cNvPr id="91" name="Rectangle 53"/>
            <p:cNvSpPr>
              <a:spLocks noChangeArrowheads="1"/>
            </p:cNvSpPr>
            <p:nvPr/>
          </p:nvSpPr>
          <p:spPr bwMode="auto">
            <a:xfrm>
              <a:off x="4517501" y="5111615"/>
              <a:ext cx="459196" cy="211137"/>
            </a:xfrm>
            <a:prstGeom prst="rect">
              <a:avLst/>
            </a:prstGeom>
            <a:solidFill>
              <a:srgbClr val="66FF33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475585" y="5078683"/>
              <a:ext cx="5634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postImpl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22" name="Straight Connector 21"/>
          <p:cNvCxnSpPr/>
          <p:nvPr/>
        </p:nvCxnSpPr>
        <p:spPr>
          <a:xfrm>
            <a:off x="4404124" y="3215011"/>
            <a:ext cx="176810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4407707" y="3405541"/>
            <a:ext cx="176810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0175" y="1089275"/>
            <a:ext cx="293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CACHE_TYPE = FS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4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64460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AutoShape 57"/>
          <p:cNvSpPr>
            <a:spLocks noChangeArrowheads="1"/>
          </p:cNvSpPr>
          <p:nvPr/>
        </p:nvSpPr>
        <p:spPr bwMode="auto">
          <a:xfrm>
            <a:off x="738083" y="4602480"/>
            <a:ext cx="2426615" cy="1683826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25400">
            <a:solidFill>
              <a:srgbClr val="808080"/>
            </a:solidFill>
            <a:round/>
            <a:headEnd/>
            <a:tailEnd type="none" w="lg" len="med"/>
          </a:ln>
        </p:spPr>
        <p:txBody>
          <a:bodyPr wrap="none" anchor="t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en-US" sz="1800" b="1" dirty="0" smtClean="0">
                <a:solidFill>
                  <a:schemeClr val="tx1"/>
                </a:solidFill>
                <a:latin typeface="Arial" pitchFamily="34" charset="0"/>
              </a:rPr>
              <a:t>SOR</a:t>
            </a: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91372" y="1563091"/>
            <a:ext cx="5918912" cy="2598699"/>
            <a:chOff x="3832019" y="2864069"/>
            <a:chExt cx="4713426" cy="2105863"/>
          </a:xfrm>
        </p:grpSpPr>
        <p:grpSp>
          <p:nvGrpSpPr>
            <p:cNvPr id="82" name="Group 27"/>
            <p:cNvGrpSpPr/>
            <p:nvPr/>
          </p:nvGrpSpPr>
          <p:grpSpPr>
            <a:xfrm>
              <a:off x="3832019" y="2864069"/>
              <a:ext cx="4713426" cy="2105863"/>
              <a:chOff x="8140700" y="1473196"/>
              <a:chExt cx="3769725" cy="659845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8140700" y="1473196"/>
                <a:ext cx="3769725" cy="659845"/>
              </a:xfrm>
              <a:prstGeom prst="roundRect">
                <a:avLst>
                  <a:gd name="adj" fmla="val 5978"/>
                </a:avLst>
              </a:prstGeom>
              <a:gradFill flip="none" rotWithShape="1">
                <a:gsLst>
                  <a:gs pos="26000">
                    <a:srgbClr val="00C8CD"/>
                  </a:gs>
                  <a:gs pos="100000">
                    <a:srgbClr val="005D60"/>
                  </a:gs>
                </a:gsLst>
                <a:lin ang="5400000" scaled="0"/>
                <a:tileRect/>
              </a:gradFill>
              <a:ln w="152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63500" dir="5640000">
                  <a:srgbClr val="000000">
                    <a:alpha val="44000"/>
                  </a:srgbClr>
                </a:outerShdw>
              </a:effectLst>
              <a:scene3d>
                <a:camera prst="perspectiveFront" fov="0">
                  <a:rot lat="0" lon="0" rev="0"/>
                </a:camera>
                <a:lightRig rig="soft" dir="t">
                  <a:rot lat="0" lon="0" rev="9180000"/>
                </a:lightRig>
              </a:scene3d>
              <a:sp3d prstMaterial="softEdge">
                <a:bevelT w="311150" h="158750"/>
              </a:sp3d>
            </p:spPr>
            <p:txBody>
              <a:bodyPr anchor="ctr"/>
              <a:lstStyle/>
              <a:p>
                <a:pPr algn="ctr" defTabSz="913715">
                  <a:buClr>
                    <a:srgbClr val="FFFFFF"/>
                  </a:buClr>
                  <a:tabLst>
                    <a:tab pos="0" algn="l"/>
                    <a:tab pos="1218683" algn="l"/>
                    <a:tab pos="2437365" algn="l"/>
                    <a:tab pos="3656048" algn="l"/>
                    <a:tab pos="4874725" algn="l"/>
                    <a:tab pos="6093409" algn="l"/>
                    <a:tab pos="7312093" algn="l"/>
                    <a:tab pos="8530772" algn="l"/>
                    <a:tab pos="9749454" algn="l"/>
                    <a:tab pos="10968136" algn="l"/>
                    <a:tab pos="12186818" algn="l"/>
                    <a:tab pos="13405499" algn="l"/>
                  </a:tabLst>
                  <a:defRPr/>
                </a:pPr>
                <a:endParaRPr lang="en-GB" sz="2000" dirty="0">
                  <a:solidFill>
                    <a:srgbClr val="FFFFFF"/>
                  </a:solidFill>
                  <a:cs typeface="Arial"/>
                  <a:sym typeface="Wingdings" pitchFamily="2" charset="2"/>
                </a:endParaRPr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8220836" y="1507518"/>
                <a:ext cx="3338530" cy="177800"/>
              </a:xfrm>
              <a:prstGeom prst="roundRect">
                <a:avLst>
                  <a:gd name="adj" fmla="val 17960"/>
                </a:avLst>
              </a:prstGeom>
              <a:gradFill flip="none" rotWithShape="1">
                <a:gsLst>
                  <a:gs pos="0">
                    <a:srgbClr val="0096D6">
                      <a:alpha val="0"/>
                    </a:srgbClr>
                  </a:gs>
                  <a:gs pos="100000">
                    <a:srgbClr val="FFFFFF">
                      <a:alpha val="41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09"/>
                <a:r>
                  <a:rPr lang="en-US" sz="1900" dirty="0">
                    <a:solidFill>
                      <a:srgbClr val="FFFFFF"/>
                    </a:solidFill>
                  </a:rPr>
                  <a:t>  </a:t>
                </a:r>
              </a:p>
            </p:txBody>
          </p:sp>
        </p:grpSp>
        <p:sp>
          <p:nvSpPr>
            <p:cNvPr id="83" name="TextBox 6"/>
            <p:cNvSpPr txBox="1">
              <a:spLocks noChangeArrowheads="1"/>
            </p:cNvSpPr>
            <p:nvPr/>
          </p:nvSpPr>
          <p:spPr bwMode="auto">
            <a:xfrm>
              <a:off x="3906437" y="3043525"/>
              <a:ext cx="4586934" cy="276842"/>
            </a:xfrm>
            <a:prstGeom prst="rect">
              <a:avLst/>
            </a:prstGeom>
            <a:noFill/>
            <a:ln>
              <a:noFill/>
            </a:ln>
            <a:effectLst>
              <a:outerShdw blurRad="50800" dist="25400" dir="2700000">
                <a:srgbClr val="000000">
                  <a:alpha val="2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003399"/>
                  </a:solidFill>
                  <a:latin typeface="Arial" charset="0"/>
                  <a:ea typeface="ＭＳ Ｐゴシック" charset="0"/>
                  <a:cs typeface="Arial Unicode MS" charset="0"/>
                </a:defRPr>
              </a:lvl1pPr>
              <a:lvl2pPr marL="742950" indent="-28575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2pPr>
              <a:lvl3pPr marL="1143000" indent="-22860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3pPr>
              <a:lvl4pPr marL="1600200" indent="-22860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4pPr>
              <a:lvl5pPr marL="2057400" indent="-22860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sz="1800" dirty="0" smtClean="0">
                  <a:solidFill>
                    <a:srgbClr val="FFFFFF"/>
                  </a:solidFill>
                </a:rPr>
                <a:t>Virtual Data Layer</a:t>
              </a:r>
              <a:endParaRPr lang="en-US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44035" name="Rectangle 4"/>
          <p:cNvSpPr>
            <a:spLocks noGrp="1" noChangeArrowheads="1"/>
          </p:cNvSpPr>
          <p:nvPr>
            <p:ph type="title"/>
          </p:nvPr>
        </p:nvSpPr>
        <p:spPr>
          <a:xfrm>
            <a:off x="306188" y="48640"/>
            <a:ext cx="11438253" cy="8382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</a:rPr>
              <a:t>Data Virtualization</a:t>
            </a:r>
            <a:r>
              <a:rPr lang="en-GB" dirty="0">
                <a:ea typeface="+mj-ea"/>
              </a:rPr>
              <a:t> </a:t>
            </a:r>
            <a:r>
              <a:rPr lang="en-GB" dirty="0" smtClean="0">
                <a:ea typeface="+mj-ea"/>
              </a:rPr>
              <a:t>– Full Multi-table Caching</a:t>
            </a:r>
            <a:br>
              <a:rPr lang="en-GB" dirty="0" smtClean="0">
                <a:ea typeface="+mj-ea"/>
              </a:rPr>
            </a:br>
            <a:r>
              <a:rPr lang="en-GB" sz="2400" dirty="0" smtClean="0"/>
              <a:t>Full Refresh</a:t>
            </a:r>
            <a:endParaRPr lang="en-US" dirty="0">
              <a:ea typeface="+mj-ea"/>
            </a:endParaRPr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110284" y="1064302"/>
            <a:ext cx="5932559" cy="333041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GB" altLang="en-US" dirty="0"/>
              <a:t>Native load supported [</a:t>
            </a:r>
            <a:r>
              <a:rPr lang="en-GB" altLang="en-US" dirty="0" err="1"/>
              <a:t>bcp</a:t>
            </a:r>
            <a:r>
              <a:rPr lang="en-GB" altLang="en-US" dirty="0"/>
              <a:t>, </a:t>
            </a:r>
            <a:r>
              <a:rPr lang="en-GB" altLang="en-US" dirty="0" err="1"/>
              <a:t>dblink</a:t>
            </a:r>
            <a:r>
              <a:rPr lang="en-GB" altLang="en-US" dirty="0"/>
              <a:t>, </a:t>
            </a:r>
            <a:r>
              <a:rPr lang="en-GB" altLang="en-US" dirty="0" err="1"/>
              <a:t>nzload</a:t>
            </a:r>
            <a:r>
              <a:rPr lang="en-GB" altLang="en-US" dirty="0"/>
              <a:t>]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Round-robin through multiple tables to support multiple cache sets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Truncate table supported for efficient removal of previous cache set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Pre- and Post-procedures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Cache policies for grouping cache refresh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Individual periodic schedule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Native indexes supported</a:t>
            </a:r>
            <a:endParaRPr lang="en-US" altLang="en-US" dirty="0" smtClean="0"/>
          </a:p>
        </p:txBody>
      </p:sp>
      <p:pic>
        <p:nvPicPr>
          <p:cNvPr id="4506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47" y="5089740"/>
            <a:ext cx="1521486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4" name="AutoShape 9"/>
          <p:cNvSpPr>
            <a:spLocks noChangeArrowheads="1"/>
          </p:cNvSpPr>
          <p:nvPr/>
        </p:nvSpPr>
        <p:spPr bwMode="auto">
          <a:xfrm>
            <a:off x="1321387" y="2279968"/>
            <a:ext cx="3629991" cy="1563687"/>
          </a:xfrm>
          <a:prstGeom prst="can">
            <a:avLst>
              <a:gd name="adj" fmla="val 25000"/>
            </a:avLst>
          </a:prstGeom>
          <a:solidFill>
            <a:srgbClr val="DDDDDD"/>
          </a:solidFill>
          <a:ln w="25400">
            <a:solidFill>
              <a:schemeClr val="tx1"/>
            </a:solidFill>
            <a:prstDash val="dash"/>
            <a:round/>
            <a:headEnd/>
            <a:tailEnd type="none" w="lg" len="med"/>
          </a:ln>
        </p:spPr>
        <p:txBody>
          <a:bodyPr wrap="none" anchor="ctr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en-GB" altLang="en-US" sz="1800" b="1">
                <a:solidFill>
                  <a:schemeClr val="tx1"/>
                </a:solidFill>
                <a:latin typeface="Arial" pitchFamily="34" charset="0"/>
              </a:rPr>
              <a:t>DW / DM</a:t>
            </a:r>
          </a:p>
          <a:p>
            <a:pPr algn="l" eaLnBrk="1" hangingPunct="1">
              <a:spcBef>
                <a:spcPct val="20000"/>
              </a:spcBef>
            </a:pPr>
            <a:endParaRPr lang="en-GB" altLang="en-US" sz="1800" b="1">
              <a:solidFill>
                <a:schemeClr val="tx1"/>
              </a:solidFill>
              <a:latin typeface="Arial" pitchFamily="34" charset="0"/>
            </a:endParaRPr>
          </a:p>
          <a:p>
            <a:pPr algn="l" eaLnBrk="1" hangingPunct="1">
              <a:spcBef>
                <a:spcPct val="20000"/>
              </a:spcBef>
            </a:pPr>
            <a:endParaRPr lang="en-GB" altLang="en-US" sz="1800" b="1">
              <a:solidFill>
                <a:schemeClr val="tx1"/>
              </a:solidFill>
              <a:latin typeface="Arial" pitchFamily="34" charset="0"/>
            </a:endParaRPr>
          </a:p>
          <a:p>
            <a:pPr algn="l" eaLnBrk="1" hangingPunct="1">
              <a:spcBef>
                <a:spcPct val="20000"/>
              </a:spcBef>
            </a:pPr>
            <a:endParaRPr lang="en-GB" altLang="en-US" sz="1800" b="1">
              <a:solidFill>
                <a:schemeClr val="tx1"/>
              </a:solidFill>
              <a:latin typeface="Arial" pitchFamily="34" charset="0"/>
            </a:endParaRPr>
          </a:p>
          <a:p>
            <a:pPr algn="l" eaLnBrk="1" hangingPunct="1">
              <a:spcBef>
                <a:spcPct val="20000"/>
              </a:spcBef>
            </a:pPr>
            <a:endParaRPr lang="en-US" altLang="en-US" sz="1800" b="1">
              <a:solidFill>
                <a:schemeClr val="tx1"/>
              </a:solidFill>
              <a:latin typeface="Arial" pitchFamily="34" charset="0"/>
            </a:endParaRPr>
          </a:p>
        </p:txBody>
      </p:sp>
      <p:grpSp>
        <p:nvGrpSpPr>
          <p:cNvPr id="45069" name="Group 28"/>
          <p:cNvGrpSpPr>
            <a:grpSpLocks/>
          </p:cNvGrpSpPr>
          <p:nvPr/>
        </p:nvGrpSpPr>
        <p:grpSpPr bwMode="auto">
          <a:xfrm>
            <a:off x="2391761" y="2830836"/>
            <a:ext cx="478242" cy="768351"/>
            <a:chOff x="392" y="2989"/>
            <a:chExt cx="226" cy="484"/>
          </a:xfrm>
        </p:grpSpPr>
        <p:sp>
          <p:nvSpPr>
            <p:cNvPr id="45103" name="Rectangle 29"/>
            <p:cNvSpPr>
              <a:spLocks noChangeArrowheads="1"/>
            </p:cNvSpPr>
            <p:nvPr/>
          </p:nvSpPr>
          <p:spPr bwMode="auto">
            <a:xfrm>
              <a:off x="400" y="2989"/>
              <a:ext cx="217" cy="484"/>
            </a:xfrm>
            <a:prstGeom prst="rect">
              <a:avLst/>
            </a:prstGeom>
            <a:solidFill>
              <a:schemeClr val="folHlink">
                <a:alpha val="34901"/>
              </a:schemeClr>
            </a:solidFill>
            <a:ln w="25400">
              <a:solidFill>
                <a:schemeClr val="tx1"/>
              </a:solidFill>
              <a:prstDash val="sysDot"/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04" name="Line 30"/>
            <p:cNvSpPr>
              <a:spLocks noChangeShapeType="1"/>
            </p:cNvSpPr>
            <p:nvPr/>
          </p:nvSpPr>
          <p:spPr bwMode="auto">
            <a:xfrm>
              <a:off x="392" y="3105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5" name="Line 31"/>
            <p:cNvSpPr>
              <a:spLocks noChangeShapeType="1"/>
            </p:cNvSpPr>
            <p:nvPr/>
          </p:nvSpPr>
          <p:spPr bwMode="auto">
            <a:xfrm>
              <a:off x="401" y="3239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6" name="Line 32"/>
            <p:cNvSpPr>
              <a:spLocks noChangeShapeType="1"/>
            </p:cNvSpPr>
            <p:nvPr/>
          </p:nvSpPr>
          <p:spPr bwMode="auto">
            <a:xfrm>
              <a:off x="401" y="3364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70" name="Group 33"/>
          <p:cNvGrpSpPr>
            <a:grpSpLocks/>
          </p:cNvGrpSpPr>
          <p:nvPr/>
        </p:nvGrpSpPr>
        <p:grpSpPr bwMode="auto">
          <a:xfrm>
            <a:off x="2831059" y="2837180"/>
            <a:ext cx="478242" cy="768350"/>
            <a:chOff x="392" y="2989"/>
            <a:chExt cx="226" cy="484"/>
          </a:xfrm>
        </p:grpSpPr>
        <p:sp>
          <p:nvSpPr>
            <p:cNvPr id="45099" name="Rectangle 34"/>
            <p:cNvSpPr>
              <a:spLocks noChangeArrowheads="1"/>
            </p:cNvSpPr>
            <p:nvPr/>
          </p:nvSpPr>
          <p:spPr bwMode="auto">
            <a:xfrm>
              <a:off x="400" y="2989"/>
              <a:ext cx="217" cy="484"/>
            </a:xfrm>
            <a:prstGeom prst="rect">
              <a:avLst/>
            </a:prstGeom>
            <a:solidFill>
              <a:srgbClr val="99CCFF">
                <a:alpha val="34901"/>
              </a:srgbClr>
            </a:solidFill>
            <a:ln w="25400">
              <a:solidFill>
                <a:schemeClr val="tx1"/>
              </a:solidFill>
              <a:prstDash val="sysDot"/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00" name="Line 35"/>
            <p:cNvSpPr>
              <a:spLocks noChangeShapeType="1"/>
            </p:cNvSpPr>
            <p:nvPr/>
          </p:nvSpPr>
          <p:spPr bwMode="auto">
            <a:xfrm>
              <a:off x="392" y="3105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1" name="Line 36"/>
            <p:cNvSpPr>
              <a:spLocks noChangeShapeType="1"/>
            </p:cNvSpPr>
            <p:nvPr/>
          </p:nvSpPr>
          <p:spPr bwMode="auto">
            <a:xfrm>
              <a:off x="401" y="3239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2" name="Line 37"/>
            <p:cNvSpPr>
              <a:spLocks noChangeShapeType="1"/>
            </p:cNvSpPr>
            <p:nvPr/>
          </p:nvSpPr>
          <p:spPr bwMode="auto">
            <a:xfrm>
              <a:off x="401" y="3364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71" name="Group 38"/>
          <p:cNvGrpSpPr>
            <a:grpSpLocks/>
          </p:cNvGrpSpPr>
          <p:nvPr/>
        </p:nvGrpSpPr>
        <p:grpSpPr bwMode="auto">
          <a:xfrm>
            <a:off x="3313533" y="2835593"/>
            <a:ext cx="478242" cy="768350"/>
            <a:chOff x="392" y="2989"/>
            <a:chExt cx="226" cy="484"/>
          </a:xfrm>
        </p:grpSpPr>
        <p:sp>
          <p:nvSpPr>
            <p:cNvPr id="45095" name="Rectangle 39"/>
            <p:cNvSpPr>
              <a:spLocks noChangeArrowheads="1"/>
            </p:cNvSpPr>
            <p:nvPr/>
          </p:nvSpPr>
          <p:spPr bwMode="auto">
            <a:xfrm>
              <a:off x="400" y="2989"/>
              <a:ext cx="217" cy="484"/>
            </a:xfrm>
            <a:prstGeom prst="rect">
              <a:avLst/>
            </a:prstGeom>
            <a:solidFill>
              <a:srgbClr val="9B0000">
                <a:alpha val="34901"/>
              </a:srgbClr>
            </a:solidFill>
            <a:ln w="25400">
              <a:solidFill>
                <a:schemeClr val="tx1"/>
              </a:solidFill>
              <a:prstDash val="sysDot"/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096" name="Line 40"/>
            <p:cNvSpPr>
              <a:spLocks noChangeShapeType="1"/>
            </p:cNvSpPr>
            <p:nvPr/>
          </p:nvSpPr>
          <p:spPr bwMode="auto">
            <a:xfrm>
              <a:off x="392" y="3105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7" name="Line 41"/>
            <p:cNvSpPr>
              <a:spLocks noChangeShapeType="1"/>
            </p:cNvSpPr>
            <p:nvPr/>
          </p:nvSpPr>
          <p:spPr bwMode="auto">
            <a:xfrm>
              <a:off x="401" y="3239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8" name="Line 42"/>
            <p:cNvSpPr>
              <a:spLocks noChangeShapeType="1"/>
            </p:cNvSpPr>
            <p:nvPr/>
          </p:nvSpPr>
          <p:spPr bwMode="auto">
            <a:xfrm>
              <a:off x="401" y="3364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73" name="Line 44"/>
          <p:cNvSpPr>
            <a:spLocks noChangeShapeType="1"/>
          </p:cNvSpPr>
          <p:nvPr/>
        </p:nvSpPr>
        <p:spPr bwMode="auto">
          <a:xfrm flipV="1">
            <a:off x="1841582" y="3682494"/>
            <a:ext cx="779778" cy="1731782"/>
          </a:xfrm>
          <a:prstGeom prst="line">
            <a:avLst/>
          </a:prstGeom>
          <a:noFill/>
          <a:ln w="57150">
            <a:solidFill>
              <a:srgbClr val="99CCFF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4601" name="AutoShape 57"/>
          <p:cNvSpPr>
            <a:spLocks noChangeArrowheads="1"/>
          </p:cNvSpPr>
          <p:nvPr/>
        </p:nvSpPr>
        <p:spPr bwMode="auto">
          <a:xfrm>
            <a:off x="5128974" y="4467534"/>
            <a:ext cx="2279493" cy="199083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25400">
            <a:solidFill>
              <a:srgbClr val="808080"/>
            </a:solidFill>
            <a:round/>
            <a:headEnd/>
            <a:tailEnd type="none" w="lg" len="med"/>
          </a:ln>
        </p:spPr>
        <p:txBody>
          <a:bodyPr wrap="none" anchor="t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en-US" sz="1800" b="1" dirty="0">
                <a:solidFill>
                  <a:schemeClr val="tx1"/>
                </a:solidFill>
                <a:latin typeface="Arial" pitchFamily="34" charset="0"/>
              </a:rPr>
              <a:t>Cache</a:t>
            </a: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7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058" y="5008549"/>
            <a:ext cx="1743049" cy="1276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70588" y="2634776"/>
            <a:ext cx="1236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/Project</a:t>
            </a:r>
          </a:p>
          <a:p>
            <a:r>
              <a:rPr lang="en-US" sz="1200" dirty="0" smtClean="0"/>
              <a:t>     /VDB</a:t>
            </a:r>
          </a:p>
          <a:p>
            <a:r>
              <a:rPr lang="en-US" sz="1200" dirty="0" smtClean="0"/>
              <a:t>     /Application</a:t>
            </a:r>
          </a:p>
          <a:p>
            <a:r>
              <a:rPr lang="en-US" sz="1200" dirty="0" smtClean="0"/>
              <a:t>     /Business</a:t>
            </a:r>
          </a:p>
          <a:p>
            <a:r>
              <a:rPr lang="en-US" sz="1200" dirty="0" smtClean="0"/>
              <a:t>     /Physical</a:t>
            </a:r>
            <a:endParaRPr lang="en-US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2350239" y="3193822"/>
            <a:ext cx="563402" cy="276999"/>
            <a:chOff x="1356838" y="5420132"/>
            <a:chExt cx="563402" cy="276999"/>
          </a:xfrm>
        </p:grpSpPr>
        <p:sp>
          <p:nvSpPr>
            <p:cNvPr id="1644597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387988" y="5430018"/>
            <a:ext cx="563402" cy="276999"/>
            <a:chOff x="3118292" y="5526814"/>
            <a:chExt cx="563402" cy="276999"/>
          </a:xfrm>
        </p:grpSpPr>
        <p:sp>
          <p:nvSpPr>
            <p:cNvPr id="1644596" name="Rectangle 52"/>
            <p:cNvSpPr>
              <a:spLocks noChangeArrowheads="1"/>
            </p:cNvSpPr>
            <p:nvPr/>
          </p:nvSpPr>
          <p:spPr bwMode="auto">
            <a:xfrm>
              <a:off x="3170395" y="5559745"/>
              <a:ext cx="459196" cy="211138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118292" y="5526814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2339658" y="3396210"/>
            <a:ext cx="563402" cy="276999"/>
            <a:chOff x="3118292" y="5526814"/>
            <a:chExt cx="563402" cy="276999"/>
          </a:xfrm>
        </p:grpSpPr>
        <p:sp>
          <p:nvSpPr>
            <p:cNvPr id="106" name="Rectangle 52"/>
            <p:cNvSpPr>
              <a:spLocks noChangeArrowheads="1"/>
            </p:cNvSpPr>
            <p:nvPr/>
          </p:nvSpPr>
          <p:spPr bwMode="auto">
            <a:xfrm>
              <a:off x="3170395" y="5559745"/>
              <a:ext cx="459196" cy="211138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118292" y="5526814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2350239" y="2787422"/>
            <a:ext cx="563402" cy="276999"/>
            <a:chOff x="1356838" y="5420132"/>
            <a:chExt cx="563402" cy="276999"/>
          </a:xfrm>
        </p:grpSpPr>
        <p:sp>
          <p:nvSpPr>
            <p:cNvPr id="112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5757471" y="5640157"/>
            <a:ext cx="563402" cy="276999"/>
            <a:chOff x="1356838" y="5420132"/>
            <a:chExt cx="563402" cy="276999"/>
          </a:xfrm>
        </p:grpSpPr>
        <p:sp>
          <p:nvSpPr>
            <p:cNvPr id="115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902534" y="3067321"/>
            <a:ext cx="563402" cy="276999"/>
            <a:chOff x="4475585" y="5078683"/>
            <a:chExt cx="563402" cy="276999"/>
          </a:xfrm>
        </p:grpSpPr>
        <p:sp>
          <p:nvSpPr>
            <p:cNvPr id="118" name="Rectangle 53"/>
            <p:cNvSpPr>
              <a:spLocks noChangeArrowheads="1"/>
            </p:cNvSpPr>
            <p:nvPr/>
          </p:nvSpPr>
          <p:spPr bwMode="auto">
            <a:xfrm>
              <a:off x="4517501" y="5111615"/>
              <a:ext cx="459196" cy="211137"/>
            </a:xfrm>
            <a:prstGeom prst="rect">
              <a:avLst/>
            </a:prstGeom>
            <a:solidFill>
              <a:srgbClr val="66FF33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475585" y="5078683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pre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901156" y="3277349"/>
            <a:ext cx="563402" cy="276999"/>
            <a:chOff x="4475585" y="5078683"/>
            <a:chExt cx="563402" cy="276999"/>
          </a:xfrm>
        </p:grpSpPr>
        <p:sp>
          <p:nvSpPr>
            <p:cNvPr id="122" name="Rectangle 53"/>
            <p:cNvSpPr>
              <a:spLocks noChangeArrowheads="1"/>
            </p:cNvSpPr>
            <p:nvPr/>
          </p:nvSpPr>
          <p:spPr bwMode="auto">
            <a:xfrm>
              <a:off x="4517501" y="5111615"/>
              <a:ext cx="459196" cy="211137"/>
            </a:xfrm>
            <a:prstGeom prst="rect">
              <a:avLst/>
            </a:prstGeom>
            <a:solidFill>
              <a:srgbClr val="66FF33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475585" y="5078683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post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784437" y="2629580"/>
            <a:ext cx="510167" cy="407352"/>
            <a:chOff x="5109862" y="3009453"/>
            <a:chExt cx="510167" cy="40735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724" y="3111302"/>
              <a:ext cx="307456" cy="305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109862" y="3009453"/>
              <a:ext cx="5101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sch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72161" y="2616922"/>
            <a:ext cx="599007" cy="426989"/>
            <a:chOff x="6219032" y="2526522"/>
            <a:chExt cx="599007" cy="426989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1985" y="2632830"/>
              <a:ext cx="332782" cy="3206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" name="TextBox 130"/>
            <p:cNvSpPr txBox="1"/>
            <p:nvPr/>
          </p:nvSpPr>
          <p:spPr>
            <a:xfrm>
              <a:off x="6219032" y="2526522"/>
              <a:ext cx="5990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policy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2350239" y="2990622"/>
            <a:ext cx="563402" cy="276999"/>
            <a:chOff x="1356838" y="5420132"/>
            <a:chExt cx="563402" cy="276999"/>
          </a:xfrm>
        </p:grpSpPr>
        <p:sp>
          <p:nvSpPr>
            <p:cNvPr id="135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45072" name="Line 43"/>
          <p:cNvSpPr>
            <a:spLocks noChangeShapeType="1"/>
          </p:cNvSpPr>
          <p:nvPr/>
        </p:nvSpPr>
        <p:spPr bwMode="auto">
          <a:xfrm>
            <a:off x="2870003" y="3367208"/>
            <a:ext cx="2689077" cy="2400379"/>
          </a:xfrm>
          <a:prstGeom prst="line">
            <a:avLst/>
          </a:prstGeom>
          <a:noFill/>
          <a:ln w="57150">
            <a:solidFill>
              <a:srgbClr val="99CC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2884457" y="3296981"/>
            <a:ext cx="1030809" cy="35342"/>
          </a:xfrm>
          <a:prstGeom prst="line">
            <a:avLst/>
          </a:prstGeom>
          <a:ln w="38100">
            <a:solidFill>
              <a:srgbClr val="99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57054" y="5646952"/>
            <a:ext cx="945688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columns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16" idx="1"/>
            <a:endCxn id="116" idx="3"/>
          </p:cNvCxnSpPr>
          <p:nvPr/>
        </p:nvCxnSpPr>
        <p:spPr>
          <a:xfrm flipH="1" flipV="1">
            <a:off x="6320873" y="5778657"/>
            <a:ext cx="236181" cy="679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5744495" y="5948205"/>
            <a:ext cx="563402" cy="276999"/>
            <a:chOff x="1356838" y="5420132"/>
            <a:chExt cx="563402" cy="276999"/>
          </a:xfrm>
        </p:grpSpPr>
        <p:sp>
          <p:nvSpPr>
            <p:cNvPr id="66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V12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760180" y="5309971"/>
            <a:ext cx="563402" cy="276999"/>
            <a:chOff x="1356838" y="5420132"/>
            <a:chExt cx="563402" cy="276999"/>
          </a:xfrm>
        </p:grpSpPr>
        <p:sp>
          <p:nvSpPr>
            <p:cNvPr id="69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V10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" name="Left Brace 2"/>
          <p:cNvSpPr/>
          <p:nvPr/>
        </p:nvSpPr>
        <p:spPr>
          <a:xfrm>
            <a:off x="5559080" y="5309971"/>
            <a:ext cx="185415" cy="915233"/>
          </a:xfrm>
          <a:prstGeom prst="leftBrac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3454378" y="4886040"/>
            <a:ext cx="1073518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Round-robin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2" name="Straight Arrow Connector 11"/>
          <p:cNvCxnSpPr>
            <a:endCxn id="70" idx="3"/>
          </p:cNvCxnSpPr>
          <p:nvPr/>
        </p:nvCxnSpPr>
        <p:spPr>
          <a:xfrm flipH="1" flipV="1">
            <a:off x="6323582" y="5448471"/>
            <a:ext cx="233472" cy="31911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307897" y="5785451"/>
            <a:ext cx="249157" cy="30125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4530814" y="3070425"/>
            <a:ext cx="834291" cy="461665"/>
            <a:chOff x="4475585" y="5078683"/>
            <a:chExt cx="563402" cy="461665"/>
          </a:xfrm>
        </p:grpSpPr>
        <p:sp>
          <p:nvSpPr>
            <p:cNvPr id="79" name="Rectangle 53"/>
            <p:cNvSpPr>
              <a:spLocks noChangeArrowheads="1"/>
            </p:cNvSpPr>
            <p:nvPr/>
          </p:nvSpPr>
          <p:spPr bwMode="auto">
            <a:xfrm>
              <a:off x="4517501" y="5111615"/>
              <a:ext cx="459196" cy="211137"/>
            </a:xfrm>
            <a:prstGeom prst="rect">
              <a:avLst/>
            </a:prstGeom>
            <a:solidFill>
              <a:srgbClr val="66FF33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475585" y="5078683"/>
              <a:ext cx="5634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preImpl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4524948" y="3279003"/>
            <a:ext cx="830825" cy="461665"/>
            <a:chOff x="4475585" y="5078683"/>
            <a:chExt cx="563402" cy="461665"/>
          </a:xfrm>
        </p:grpSpPr>
        <p:sp>
          <p:nvSpPr>
            <p:cNvPr id="87" name="Rectangle 53"/>
            <p:cNvSpPr>
              <a:spLocks noChangeArrowheads="1"/>
            </p:cNvSpPr>
            <p:nvPr/>
          </p:nvSpPr>
          <p:spPr bwMode="auto">
            <a:xfrm>
              <a:off x="4517501" y="5111615"/>
              <a:ext cx="459196" cy="211137"/>
            </a:xfrm>
            <a:prstGeom prst="rect">
              <a:avLst/>
            </a:prstGeom>
            <a:solidFill>
              <a:srgbClr val="66FF33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475585" y="5078683"/>
              <a:ext cx="5634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postImpl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90" name="Straight Connector 89"/>
          <p:cNvCxnSpPr/>
          <p:nvPr/>
        </p:nvCxnSpPr>
        <p:spPr>
          <a:xfrm>
            <a:off x="4404124" y="3215011"/>
            <a:ext cx="176810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407707" y="3405541"/>
            <a:ext cx="176810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210175" y="1089275"/>
            <a:ext cx="293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CACHE_TYPE = FM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48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64460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AutoShape 57"/>
          <p:cNvSpPr>
            <a:spLocks noChangeArrowheads="1"/>
          </p:cNvSpPr>
          <p:nvPr/>
        </p:nvSpPr>
        <p:spPr bwMode="auto">
          <a:xfrm>
            <a:off x="738083" y="4602480"/>
            <a:ext cx="2426615" cy="1683826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25400">
            <a:solidFill>
              <a:srgbClr val="808080"/>
            </a:solidFill>
            <a:round/>
            <a:headEnd/>
            <a:tailEnd type="none" w="lg" len="med"/>
          </a:ln>
        </p:spPr>
        <p:txBody>
          <a:bodyPr wrap="none" anchor="t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en-US" sz="1800" b="1" dirty="0" smtClean="0">
                <a:solidFill>
                  <a:schemeClr val="tx1"/>
                </a:solidFill>
                <a:latin typeface="Arial" pitchFamily="34" charset="0"/>
              </a:rPr>
              <a:t>SOR</a:t>
            </a: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91372" y="1563091"/>
            <a:ext cx="5918912" cy="2598699"/>
            <a:chOff x="3832019" y="2864069"/>
            <a:chExt cx="4713426" cy="2105863"/>
          </a:xfrm>
        </p:grpSpPr>
        <p:grpSp>
          <p:nvGrpSpPr>
            <p:cNvPr id="82" name="Group 27"/>
            <p:cNvGrpSpPr/>
            <p:nvPr/>
          </p:nvGrpSpPr>
          <p:grpSpPr>
            <a:xfrm>
              <a:off x="3832019" y="2864069"/>
              <a:ext cx="4713426" cy="2105863"/>
              <a:chOff x="8140700" y="1473196"/>
              <a:chExt cx="3769725" cy="659845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8140700" y="1473196"/>
                <a:ext cx="3769725" cy="659845"/>
              </a:xfrm>
              <a:prstGeom prst="roundRect">
                <a:avLst>
                  <a:gd name="adj" fmla="val 5978"/>
                </a:avLst>
              </a:prstGeom>
              <a:gradFill flip="none" rotWithShape="1">
                <a:gsLst>
                  <a:gs pos="26000">
                    <a:srgbClr val="00C8CD"/>
                  </a:gs>
                  <a:gs pos="100000">
                    <a:srgbClr val="005D60"/>
                  </a:gs>
                </a:gsLst>
                <a:lin ang="5400000" scaled="0"/>
                <a:tileRect/>
              </a:gradFill>
              <a:ln w="152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63500" dir="5640000">
                  <a:srgbClr val="000000">
                    <a:alpha val="44000"/>
                  </a:srgbClr>
                </a:outerShdw>
              </a:effectLst>
              <a:scene3d>
                <a:camera prst="perspectiveFront" fov="0">
                  <a:rot lat="0" lon="0" rev="0"/>
                </a:camera>
                <a:lightRig rig="soft" dir="t">
                  <a:rot lat="0" lon="0" rev="9180000"/>
                </a:lightRig>
              </a:scene3d>
              <a:sp3d prstMaterial="softEdge">
                <a:bevelT w="311150" h="158750"/>
              </a:sp3d>
            </p:spPr>
            <p:txBody>
              <a:bodyPr anchor="ctr"/>
              <a:lstStyle/>
              <a:p>
                <a:pPr algn="ctr" defTabSz="913715">
                  <a:buClr>
                    <a:srgbClr val="FFFFFF"/>
                  </a:buClr>
                  <a:tabLst>
                    <a:tab pos="0" algn="l"/>
                    <a:tab pos="1218683" algn="l"/>
                    <a:tab pos="2437365" algn="l"/>
                    <a:tab pos="3656048" algn="l"/>
                    <a:tab pos="4874725" algn="l"/>
                    <a:tab pos="6093409" algn="l"/>
                    <a:tab pos="7312093" algn="l"/>
                    <a:tab pos="8530772" algn="l"/>
                    <a:tab pos="9749454" algn="l"/>
                    <a:tab pos="10968136" algn="l"/>
                    <a:tab pos="12186818" algn="l"/>
                    <a:tab pos="13405499" algn="l"/>
                  </a:tabLst>
                  <a:defRPr/>
                </a:pPr>
                <a:endParaRPr lang="en-GB" sz="2000" dirty="0">
                  <a:solidFill>
                    <a:srgbClr val="FFFFFF"/>
                  </a:solidFill>
                  <a:cs typeface="Arial"/>
                  <a:sym typeface="Wingdings" pitchFamily="2" charset="2"/>
                </a:endParaRPr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8220836" y="1507518"/>
                <a:ext cx="3338530" cy="177800"/>
              </a:xfrm>
              <a:prstGeom prst="roundRect">
                <a:avLst>
                  <a:gd name="adj" fmla="val 17960"/>
                </a:avLst>
              </a:prstGeom>
              <a:gradFill flip="none" rotWithShape="1">
                <a:gsLst>
                  <a:gs pos="0">
                    <a:srgbClr val="0096D6">
                      <a:alpha val="0"/>
                    </a:srgbClr>
                  </a:gs>
                  <a:gs pos="100000">
                    <a:srgbClr val="FFFFFF">
                      <a:alpha val="41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09"/>
                <a:r>
                  <a:rPr lang="en-US" sz="1900" dirty="0">
                    <a:solidFill>
                      <a:srgbClr val="FFFFFF"/>
                    </a:solidFill>
                  </a:rPr>
                  <a:t>  </a:t>
                </a:r>
              </a:p>
            </p:txBody>
          </p:sp>
        </p:grpSp>
        <p:sp>
          <p:nvSpPr>
            <p:cNvPr id="83" name="TextBox 6"/>
            <p:cNvSpPr txBox="1">
              <a:spLocks noChangeArrowheads="1"/>
            </p:cNvSpPr>
            <p:nvPr/>
          </p:nvSpPr>
          <p:spPr bwMode="auto">
            <a:xfrm>
              <a:off x="3906437" y="3043525"/>
              <a:ext cx="4586934" cy="276842"/>
            </a:xfrm>
            <a:prstGeom prst="rect">
              <a:avLst/>
            </a:prstGeom>
            <a:noFill/>
            <a:ln>
              <a:noFill/>
            </a:ln>
            <a:effectLst>
              <a:outerShdw blurRad="50800" dist="25400" dir="2700000">
                <a:srgbClr val="000000">
                  <a:alpha val="2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003399"/>
                  </a:solidFill>
                  <a:latin typeface="Arial" charset="0"/>
                  <a:ea typeface="ＭＳ Ｐゴシック" charset="0"/>
                  <a:cs typeface="Arial Unicode MS" charset="0"/>
                </a:defRPr>
              </a:lvl1pPr>
              <a:lvl2pPr marL="742950" indent="-28575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2pPr>
              <a:lvl3pPr marL="1143000" indent="-22860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3pPr>
              <a:lvl4pPr marL="1600200" indent="-22860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4pPr>
              <a:lvl5pPr marL="2057400" indent="-22860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sz="1800" dirty="0" smtClean="0">
                  <a:solidFill>
                    <a:srgbClr val="FFFFFF"/>
                  </a:solidFill>
                </a:rPr>
                <a:t>Virtual Data Layer</a:t>
              </a:r>
              <a:endParaRPr lang="en-US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44035" name="Rectangle 4"/>
          <p:cNvSpPr>
            <a:spLocks noGrp="1" noChangeArrowheads="1"/>
          </p:cNvSpPr>
          <p:nvPr>
            <p:ph type="title"/>
          </p:nvPr>
        </p:nvSpPr>
        <p:spPr>
          <a:xfrm>
            <a:off x="306188" y="38912"/>
            <a:ext cx="11438253" cy="8382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</a:rPr>
              <a:t>Data Virtualization</a:t>
            </a:r>
            <a:r>
              <a:rPr lang="en-GB" dirty="0">
                <a:ea typeface="+mj-ea"/>
              </a:rPr>
              <a:t> </a:t>
            </a:r>
            <a:r>
              <a:rPr lang="en-GB" dirty="0" smtClean="0">
                <a:ea typeface="+mj-ea"/>
              </a:rPr>
              <a:t>– Incremental Caching</a:t>
            </a:r>
            <a:br>
              <a:rPr lang="en-GB" dirty="0" smtClean="0">
                <a:ea typeface="+mj-ea"/>
              </a:rPr>
            </a:br>
            <a:r>
              <a:rPr lang="en-GB" sz="2400" dirty="0" smtClean="0"/>
              <a:t>Incremental Refresh (Pure)</a:t>
            </a:r>
            <a:endParaRPr lang="en-US" dirty="0">
              <a:ea typeface="+mj-ea"/>
            </a:endParaRPr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110284" y="1064302"/>
            <a:ext cx="5932559" cy="245711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GB" altLang="en-US" dirty="0" smtClean="0"/>
              <a:t>Accommodate Inserts and Updates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Initial load procedure – JDBC load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Delta load procedure – JDBC load</a:t>
            </a:r>
          </a:p>
          <a:p>
            <a:pPr lvl="1">
              <a:lnSpc>
                <a:spcPct val="80000"/>
              </a:lnSpc>
            </a:pPr>
            <a:r>
              <a:rPr lang="en-GB" altLang="en-US" dirty="0" smtClean="0"/>
              <a:t>SDT &gt; </a:t>
            </a:r>
            <a:r>
              <a:rPr lang="en-GB" altLang="en-US" dirty="0" err="1" smtClean="0"/>
              <a:t>incrMaintLevel</a:t>
            </a:r>
            <a:r>
              <a:rPr lang="en-GB" altLang="en-US" dirty="0" smtClean="0"/>
              <a:t> and SDT &lt;= </a:t>
            </a:r>
            <a:r>
              <a:rPr lang="en-GB" altLang="en-US" dirty="0" err="1" smtClean="0"/>
              <a:t>MaxIncrRow</a:t>
            </a:r>
            <a:endParaRPr lang="en-GB" altLang="en-US" dirty="0" smtClean="0"/>
          </a:p>
          <a:p>
            <a:pPr>
              <a:lnSpc>
                <a:spcPct val="80000"/>
              </a:lnSpc>
            </a:pPr>
            <a:r>
              <a:rPr lang="en-GB" altLang="en-US" dirty="0" smtClean="0"/>
              <a:t>Individual periodic schedule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Cache Framework supported indexes</a:t>
            </a:r>
            <a:endParaRPr lang="en-US" altLang="en-US" dirty="0" smtClean="0"/>
          </a:p>
        </p:txBody>
      </p:sp>
      <p:pic>
        <p:nvPicPr>
          <p:cNvPr id="4506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47" y="5089740"/>
            <a:ext cx="1521486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4" name="AutoShape 9"/>
          <p:cNvSpPr>
            <a:spLocks noChangeArrowheads="1"/>
          </p:cNvSpPr>
          <p:nvPr/>
        </p:nvSpPr>
        <p:spPr bwMode="auto">
          <a:xfrm>
            <a:off x="1321387" y="2279968"/>
            <a:ext cx="3629991" cy="1563687"/>
          </a:xfrm>
          <a:prstGeom prst="can">
            <a:avLst>
              <a:gd name="adj" fmla="val 25000"/>
            </a:avLst>
          </a:prstGeom>
          <a:solidFill>
            <a:srgbClr val="DDDDDD"/>
          </a:solidFill>
          <a:ln w="25400">
            <a:solidFill>
              <a:schemeClr val="tx1"/>
            </a:solidFill>
            <a:prstDash val="dash"/>
            <a:round/>
            <a:headEnd/>
            <a:tailEnd type="none" w="lg" len="med"/>
          </a:ln>
        </p:spPr>
        <p:txBody>
          <a:bodyPr wrap="none" anchor="ctr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en-GB" altLang="en-US" sz="1800" b="1">
                <a:solidFill>
                  <a:schemeClr val="tx1"/>
                </a:solidFill>
                <a:latin typeface="Arial" pitchFamily="34" charset="0"/>
              </a:rPr>
              <a:t>DW / DM</a:t>
            </a:r>
          </a:p>
          <a:p>
            <a:pPr algn="l" eaLnBrk="1" hangingPunct="1">
              <a:spcBef>
                <a:spcPct val="20000"/>
              </a:spcBef>
            </a:pPr>
            <a:endParaRPr lang="en-GB" altLang="en-US" sz="1800" b="1">
              <a:solidFill>
                <a:schemeClr val="tx1"/>
              </a:solidFill>
              <a:latin typeface="Arial" pitchFamily="34" charset="0"/>
            </a:endParaRPr>
          </a:p>
          <a:p>
            <a:pPr algn="l" eaLnBrk="1" hangingPunct="1">
              <a:spcBef>
                <a:spcPct val="20000"/>
              </a:spcBef>
            </a:pPr>
            <a:endParaRPr lang="en-GB" altLang="en-US" sz="1800" b="1">
              <a:solidFill>
                <a:schemeClr val="tx1"/>
              </a:solidFill>
              <a:latin typeface="Arial" pitchFamily="34" charset="0"/>
            </a:endParaRPr>
          </a:p>
          <a:p>
            <a:pPr algn="l" eaLnBrk="1" hangingPunct="1">
              <a:spcBef>
                <a:spcPct val="20000"/>
              </a:spcBef>
            </a:pPr>
            <a:endParaRPr lang="en-GB" altLang="en-US" sz="1800" b="1">
              <a:solidFill>
                <a:schemeClr val="tx1"/>
              </a:solidFill>
              <a:latin typeface="Arial" pitchFamily="34" charset="0"/>
            </a:endParaRPr>
          </a:p>
          <a:p>
            <a:pPr algn="l" eaLnBrk="1" hangingPunct="1">
              <a:spcBef>
                <a:spcPct val="20000"/>
              </a:spcBef>
            </a:pPr>
            <a:endParaRPr lang="en-US" altLang="en-US" sz="1800" b="1">
              <a:solidFill>
                <a:schemeClr val="tx1"/>
              </a:solidFill>
              <a:latin typeface="Arial" pitchFamily="34" charset="0"/>
            </a:endParaRPr>
          </a:p>
        </p:txBody>
      </p:sp>
      <p:grpSp>
        <p:nvGrpSpPr>
          <p:cNvPr id="45069" name="Group 28"/>
          <p:cNvGrpSpPr>
            <a:grpSpLocks/>
          </p:cNvGrpSpPr>
          <p:nvPr/>
        </p:nvGrpSpPr>
        <p:grpSpPr bwMode="auto">
          <a:xfrm>
            <a:off x="2391761" y="2830836"/>
            <a:ext cx="478242" cy="768351"/>
            <a:chOff x="392" y="2989"/>
            <a:chExt cx="226" cy="484"/>
          </a:xfrm>
        </p:grpSpPr>
        <p:sp>
          <p:nvSpPr>
            <p:cNvPr id="45103" name="Rectangle 29"/>
            <p:cNvSpPr>
              <a:spLocks noChangeArrowheads="1"/>
            </p:cNvSpPr>
            <p:nvPr/>
          </p:nvSpPr>
          <p:spPr bwMode="auto">
            <a:xfrm>
              <a:off x="400" y="2989"/>
              <a:ext cx="217" cy="484"/>
            </a:xfrm>
            <a:prstGeom prst="rect">
              <a:avLst/>
            </a:prstGeom>
            <a:solidFill>
              <a:schemeClr val="folHlink">
                <a:alpha val="34901"/>
              </a:schemeClr>
            </a:solidFill>
            <a:ln w="25400">
              <a:solidFill>
                <a:schemeClr val="tx1"/>
              </a:solidFill>
              <a:prstDash val="sysDot"/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04" name="Line 30"/>
            <p:cNvSpPr>
              <a:spLocks noChangeShapeType="1"/>
            </p:cNvSpPr>
            <p:nvPr/>
          </p:nvSpPr>
          <p:spPr bwMode="auto">
            <a:xfrm>
              <a:off x="392" y="3105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5" name="Line 31"/>
            <p:cNvSpPr>
              <a:spLocks noChangeShapeType="1"/>
            </p:cNvSpPr>
            <p:nvPr/>
          </p:nvSpPr>
          <p:spPr bwMode="auto">
            <a:xfrm>
              <a:off x="401" y="3239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6" name="Line 32"/>
            <p:cNvSpPr>
              <a:spLocks noChangeShapeType="1"/>
            </p:cNvSpPr>
            <p:nvPr/>
          </p:nvSpPr>
          <p:spPr bwMode="auto">
            <a:xfrm>
              <a:off x="401" y="3364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70" name="Group 33"/>
          <p:cNvGrpSpPr>
            <a:grpSpLocks/>
          </p:cNvGrpSpPr>
          <p:nvPr/>
        </p:nvGrpSpPr>
        <p:grpSpPr bwMode="auto">
          <a:xfrm>
            <a:off x="2831059" y="2837180"/>
            <a:ext cx="478242" cy="768350"/>
            <a:chOff x="392" y="2989"/>
            <a:chExt cx="226" cy="484"/>
          </a:xfrm>
        </p:grpSpPr>
        <p:sp>
          <p:nvSpPr>
            <p:cNvPr id="45099" name="Rectangle 34"/>
            <p:cNvSpPr>
              <a:spLocks noChangeArrowheads="1"/>
            </p:cNvSpPr>
            <p:nvPr/>
          </p:nvSpPr>
          <p:spPr bwMode="auto">
            <a:xfrm>
              <a:off x="400" y="2989"/>
              <a:ext cx="217" cy="484"/>
            </a:xfrm>
            <a:prstGeom prst="rect">
              <a:avLst/>
            </a:prstGeom>
            <a:solidFill>
              <a:srgbClr val="99CCFF">
                <a:alpha val="34901"/>
              </a:srgbClr>
            </a:solidFill>
            <a:ln w="25400">
              <a:solidFill>
                <a:schemeClr val="tx1"/>
              </a:solidFill>
              <a:prstDash val="sysDot"/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00" name="Line 35"/>
            <p:cNvSpPr>
              <a:spLocks noChangeShapeType="1"/>
            </p:cNvSpPr>
            <p:nvPr/>
          </p:nvSpPr>
          <p:spPr bwMode="auto">
            <a:xfrm>
              <a:off x="392" y="3105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1" name="Line 36"/>
            <p:cNvSpPr>
              <a:spLocks noChangeShapeType="1"/>
            </p:cNvSpPr>
            <p:nvPr/>
          </p:nvSpPr>
          <p:spPr bwMode="auto">
            <a:xfrm>
              <a:off x="401" y="3239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2" name="Line 37"/>
            <p:cNvSpPr>
              <a:spLocks noChangeShapeType="1"/>
            </p:cNvSpPr>
            <p:nvPr/>
          </p:nvSpPr>
          <p:spPr bwMode="auto">
            <a:xfrm>
              <a:off x="401" y="3364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71" name="Group 38"/>
          <p:cNvGrpSpPr>
            <a:grpSpLocks/>
          </p:cNvGrpSpPr>
          <p:nvPr/>
        </p:nvGrpSpPr>
        <p:grpSpPr bwMode="auto">
          <a:xfrm>
            <a:off x="3313533" y="2835593"/>
            <a:ext cx="478242" cy="768350"/>
            <a:chOff x="392" y="2989"/>
            <a:chExt cx="226" cy="484"/>
          </a:xfrm>
        </p:grpSpPr>
        <p:sp>
          <p:nvSpPr>
            <p:cNvPr id="45095" name="Rectangle 39"/>
            <p:cNvSpPr>
              <a:spLocks noChangeArrowheads="1"/>
            </p:cNvSpPr>
            <p:nvPr/>
          </p:nvSpPr>
          <p:spPr bwMode="auto">
            <a:xfrm>
              <a:off x="400" y="2989"/>
              <a:ext cx="217" cy="484"/>
            </a:xfrm>
            <a:prstGeom prst="rect">
              <a:avLst/>
            </a:prstGeom>
            <a:solidFill>
              <a:srgbClr val="9B0000">
                <a:alpha val="34901"/>
              </a:srgbClr>
            </a:solidFill>
            <a:ln w="25400">
              <a:solidFill>
                <a:schemeClr val="tx1"/>
              </a:solidFill>
              <a:prstDash val="sysDot"/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096" name="Line 40"/>
            <p:cNvSpPr>
              <a:spLocks noChangeShapeType="1"/>
            </p:cNvSpPr>
            <p:nvPr/>
          </p:nvSpPr>
          <p:spPr bwMode="auto">
            <a:xfrm>
              <a:off x="392" y="3105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7" name="Line 41"/>
            <p:cNvSpPr>
              <a:spLocks noChangeShapeType="1"/>
            </p:cNvSpPr>
            <p:nvPr/>
          </p:nvSpPr>
          <p:spPr bwMode="auto">
            <a:xfrm>
              <a:off x="401" y="3239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8" name="Line 42"/>
            <p:cNvSpPr>
              <a:spLocks noChangeShapeType="1"/>
            </p:cNvSpPr>
            <p:nvPr/>
          </p:nvSpPr>
          <p:spPr bwMode="auto">
            <a:xfrm>
              <a:off x="401" y="3364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73" name="Line 44"/>
          <p:cNvSpPr>
            <a:spLocks noChangeShapeType="1"/>
          </p:cNvSpPr>
          <p:nvPr/>
        </p:nvSpPr>
        <p:spPr bwMode="auto">
          <a:xfrm flipV="1">
            <a:off x="1841582" y="3682494"/>
            <a:ext cx="779778" cy="1731782"/>
          </a:xfrm>
          <a:prstGeom prst="line">
            <a:avLst/>
          </a:prstGeom>
          <a:noFill/>
          <a:ln w="57150">
            <a:solidFill>
              <a:srgbClr val="99CCFF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4601" name="AutoShape 57"/>
          <p:cNvSpPr>
            <a:spLocks noChangeArrowheads="1"/>
          </p:cNvSpPr>
          <p:nvPr/>
        </p:nvSpPr>
        <p:spPr bwMode="auto">
          <a:xfrm>
            <a:off x="5128974" y="4467534"/>
            <a:ext cx="2279493" cy="199083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25400">
            <a:solidFill>
              <a:srgbClr val="808080"/>
            </a:solidFill>
            <a:round/>
            <a:headEnd/>
            <a:tailEnd type="none" w="lg" len="med"/>
          </a:ln>
        </p:spPr>
        <p:txBody>
          <a:bodyPr wrap="none" anchor="t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en-US" sz="1800" b="1" dirty="0">
                <a:solidFill>
                  <a:schemeClr val="tx1"/>
                </a:solidFill>
                <a:latin typeface="Arial" pitchFamily="34" charset="0"/>
              </a:rPr>
              <a:t>Cache</a:t>
            </a: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7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058" y="5008549"/>
            <a:ext cx="1743049" cy="1276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70588" y="2634776"/>
            <a:ext cx="1236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/Project</a:t>
            </a:r>
          </a:p>
          <a:p>
            <a:r>
              <a:rPr lang="en-US" sz="1200" dirty="0" smtClean="0"/>
              <a:t>     /VDB</a:t>
            </a:r>
          </a:p>
          <a:p>
            <a:r>
              <a:rPr lang="en-US" sz="1200" dirty="0" smtClean="0"/>
              <a:t>     /Application</a:t>
            </a:r>
          </a:p>
          <a:p>
            <a:r>
              <a:rPr lang="en-US" sz="1200" dirty="0" smtClean="0"/>
              <a:t>     /Business</a:t>
            </a:r>
          </a:p>
          <a:p>
            <a:r>
              <a:rPr lang="en-US" sz="1200" dirty="0" smtClean="0"/>
              <a:t>     /Physical</a:t>
            </a:r>
            <a:endParaRPr lang="en-US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2350239" y="3193822"/>
            <a:ext cx="563402" cy="276999"/>
            <a:chOff x="1356838" y="5420132"/>
            <a:chExt cx="563402" cy="276999"/>
          </a:xfrm>
        </p:grpSpPr>
        <p:sp>
          <p:nvSpPr>
            <p:cNvPr id="1644597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387988" y="5430018"/>
            <a:ext cx="563402" cy="276999"/>
            <a:chOff x="3118292" y="5526814"/>
            <a:chExt cx="563402" cy="276999"/>
          </a:xfrm>
        </p:grpSpPr>
        <p:sp>
          <p:nvSpPr>
            <p:cNvPr id="1644596" name="Rectangle 52"/>
            <p:cNvSpPr>
              <a:spLocks noChangeArrowheads="1"/>
            </p:cNvSpPr>
            <p:nvPr/>
          </p:nvSpPr>
          <p:spPr bwMode="auto">
            <a:xfrm>
              <a:off x="3170395" y="5559745"/>
              <a:ext cx="459196" cy="211138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118292" y="5526814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2339658" y="3396210"/>
            <a:ext cx="563402" cy="276999"/>
            <a:chOff x="3118292" y="5526814"/>
            <a:chExt cx="563402" cy="276999"/>
          </a:xfrm>
        </p:grpSpPr>
        <p:sp>
          <p:nvSpPr>
            <p:cNvPr id="106" name="Rectangle 52"/>
            <p:cNvSpPr>
              <a:spLocks noChangeArrowheads="1"/>
            </p:cNvSpPr>
            <p:nvPr/>
          </p:nvSpPr>
          <p:spPr bwMode="auto">
            <a:xfrm>
              <a:off x="3170395" y="5559745"/>
              <a:ext cx="459196" cy="211138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118292" y="5526814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2350239" y="2787422"/>
            <a:ext cx="563402" cy="276999"/>
            <a:chOff x="1356838" y="5420132"/>
            <a:chExt cx="563402" cy="276999"/>
          </a:xfrm>
        </p:grpSpPr>
        <p:sp>
          <p:nvSpPr>
            <p:cNvPr id="112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5776927" y="5766621"/>
            <a:ext cx="563402" cy="276999"/>
            <a:chOff x="1356838" y="5420132"/>
            <a:chExt cx="563402" cy="276999"/>
          </a:xfrm>
        </p:grpSpPr>
        <p:sp>
          <p:nvSpPr>
            <p:cNvPr id="115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902534" y="3067321"/>
            <a:ext cx="563402" cy="276999"/>
            <a:chOff x="4475585" y="5078683"/>
            <a:chExt cx="563402" cy="276999"/>
          </a:xfrm>
        </p:grpSpPr>
        <p:sp>
          <p:nvSpPr>
            <p:cNvPr id="118" name="Rectangle 53"/>
            <p:cNvSpPr>
              <a:spLocks noChangeArrowheads="1"/>
            </p:cNvSpPr>
            <p:nvPr/>
          </p:nvSpPr>
          <p:spPr bwMode="auto">
            <a:xfrm>
              <a:off x="4517501" y="5111615"/>
              <a:ext cx="459196" cy="211137"/>
            </a:xfrm>
            <a:prstGeom prst="rect">
              <a:avLst/>
            </a:prstGeom>
            <a:solidFill>
              <a:srgbClr val="66FF33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475585" y="5078683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pIL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901156" y="3277349"/>
            <a:ext cx="563402" cy="276999"/>
            <a:chOff x="4475585" y="5078683"/>
            <a:chExt cx="563402" cy="276999"/>
          </a:xfrm>
        </p:grpSpPr>
        <p:sp>
          <p:nvSpPr>
            <p:cNvPr id="122" name="Rectangle 53"/>
            <p:cNvSpPr>
              <a:spLocks noChangeArrowheads="1"/>
            </p:cNvSpPr>
            <p:nvPr/>
          </p:nvSpPr>
          <p:spPr bwMode="auto">
            <a:xfrm>
              <a:off x="4517501" y="5111615"/>
              <a:ext cx="459196" cy="211137"/>
            </a:xfrm>
            <a:prstGeom prst="rect">
              <a:avLst/>
            </a:prstGeom>
            <a:solidFill>
              <a:srgbClr val="66FF33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475585" y="5078683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pDL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784437" y="2629580"/>
            <a:ext cx="510167" cy="407352"/>
            <a:chOff x="5109862" y="3009453"/>
            <a:chExt cx="510167" cy="40735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724" y="3111302"/>
              <a:ext cx="307456" cy="305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109862" y="3009453"/>
              <a:ext cx="5101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sch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2350239" y="2990622"/>
            <a:ext cx="563402" cy="276999"/>
            <a:chOff x="1356838" y="5420132"/>
            <a:chExt cx="563402" cy="276999"/>
          </a:xfrm>
        </p:grpSpPr>
        <p:sp>
          <p:nvSpPr>
            <p:cNvPr id="135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45072" name="Line 43"/>
          <p:cNvSpPr>
            <a:spLocks noChangeShapeType="1"/>
          </p:cNvSpPr>
          <p:nvPr/>
        </p:nvSpPr>
        <p:spPr bwMode="auto">
          <a:xfrm>
            <a:off x="2870003" y="3367208"/>
            <a:ext cx="1073069" cy="65285"/>
          </a:xfrm>
          <a:prstGeom prst="line">
            <a:avLst/>
          </a:prstGeom>
          <a:noFill/>
          <a:ln w="38100">
            <a:solidFill>
              <a:srgbClr val="99CC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77" name="Straight Connector 76"/>
          <p:cNvCxnSpPr>
            <a:stCxn id="88" idx="3"/>
          </p:cNvCxnSpPr>
          <p:nvPr/>
        </p:nvCxnSpPr>
        <p:spPr>
          <a:xfrm flipV="1">
            <a:off x="2913641" y="3170479"/>
            <a:ext cx="1060213" cy="161843"/>
          </a:xfrm>
          <a:prstGeom prst="line">
            <a:avLst/>
          </a:prstGeom>
          <a:ln w="38100">
            <a:solidFill>
              <a:srgbClr val="99CC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54941" y="5682604"/>
            <a:ext cx="945688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</a:rPr>
              <a:t>c</a:t>
            </a:r>
            <a:r>
              <a:rPr lang="en-US" sz="1200" dirty="0" err="1" smtClean="0">
                <a:solidFill>
                  <a:srgbClr val="000000"/>
                </a:solidFill>
              </a:rPr>
              <a:t>achekey</a:t>
            </a:r>
            <a:endParaRPr lang="en-US" sz="1200" dirty="0" smtClean="0">
              <a:solidFill>
                <a:srgbClr val="000000"/>
              </a:solidFill>
            </a:endParaRPr>
          </a:p>
          <a:p>
            <a:r>
              <a:rPr lang="en-US" sz="1200" dirty="0" smtClean="0">
                <a:solidFill>
                  <a:srgbClr val="000000"/>
                </a:solidFill>
              </a:rPr>
              <a:t>columns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16" idx="1"/>
            <a:endCxn id="116" idx="3"/>
          </p:cNvCxnSpPr>
          <p:nvPr/>
        </p:nvCxnSpPr>
        <p:spPr>
          <a:xfrm flipH="1" flipV="1">
            <a:off x="6340329" y="5905121"/>
            <a:ext cx="214612" cy="831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119" idx="3"/>
            <a:endCxn id="116" idx="0"/>
          </p:cNvCxnSpPr>
          <p:nvPr/>
        </p:nvCxnSpPr>
        <p:spPr>
          <a:xfrm>
            <a:off x="4465936" y="3205821"/>
            <a:ext cx="1592692" cy="2560800"/>
          </a:xfrm>
          <a:prstGeom prst="bentConnector2">
            <a:avLst/>
          </a:prstGeom>
          <a:ln w="38100">
            <a:solidFill>
              <a:srgbClr val="99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23" idx="2"/>
            <a:endCxn id="116" idx="1"/>
          </p:cNvCxnSpPr>
          <p:nvPr/>
        </p:nvCxnSpPr>
        <p:spPr>
          <a:xfrm rot="16200000" flipH="1">
            <a:off x="3804506" y="3932699"/>
            <a:ext cx="2350773" cy="1594070"/>
          </a:xfrm>
          <a:prstGeom prst="bentConnector2">
            <a:avLst/>
          </a:prstGeom>
          <a:ln w="38100">
            <a:solidFill>
              <a:srgbClr val="99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979891" y="3698898"/>
            <a:ext cx="1045499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Initial load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Insert/select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079703" y="4161790"/>
            <a:ext cx="1072190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Delta load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Insert/select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10175" y="1089275"/>
            <a:ext cx="293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CACHE_TYPE = IN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31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64460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AutoShape 57"/>
          <p:cNvSpPr>
            <a:spLocks noChangeArrowheads="1"/>
          </p:cNvSpPr>
          <p:nvPr/>
        </p:nvSpPr>
        <p:spPr bwMode="auto">
          <a:xfrm>
            <a:off x="738083" y="4602480"/>
            <a:ext cx="2426615" cy="1683826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25400">
            <a:solidFill>
              <a:srgbClr val="808080"/>
            </a:solidFill>
            <a:round/>
            <a:headEnd/>
            <a:tailEnd type="none" w="lg" len="med"/>
          </a:ln>
        </p:spPr>
        <p:txBody>
          <a:bodyPr wrap="none" anchor="t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en-US" sz="1800" b="1" dirty="0" smtClean="0">
                <a:solidFill>
                  <a:schemeClr val="tx1"/>
                </a:solidFill>
                <a:latin typeface="Arial" pitchFamily="34" charset="0"/>
              </a:rPr>
              <a:t>SOR</a:t>
            </a: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91372" y="1563091"/>
            <a:ext cx="5918912" cy="2598699"/>
            <a:chOff x="3832019" y="2864069"/>
            <a:chExt cx="4713426" cy="2105863"/>
          </a:xfrm>
        </p:grpSpPr>
        <p:grpSp>
          <p:nvGrpSpPr>
            <p:cNvPr id="82" name="Group 27"/>
            <p:cNvGrpSpPr/>
            <p:nvPr/>
          </p:nvGrpSpPr>
          <p:grpSpPr>
            <a:xfrm>
              <a:off x="3832019" y="2864069"/>
              <a:ext cx="4713426" cy="2105863"/>
              <a:chOff x="8140700" y="1473196"/>
              <a:chExt cx="3769725" cy="659845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8140700" y="1473196"/>
                <a:ext cx="3769725" cy="659845"/>
              </a:xfrm>
              <a:prstGeom prst="roundRect">
                <a:avLst>
                  <a:gd name="adj" fmla="val 5978"/>
                </a:avLst>
              </a:prstGeom>
              <a:gradFill flip="none" rotWithShape="1">
                <a:gsLst>
                  <a:gs pos="26000">
                    <a:srgbClr val="00C8CD"/>
                  </a:gs>
                  <a:gs pos="100000">
                    <a:srgbClr val="005D60"/>
                  </a:gs>
                </a:gsLst>
                <a:lin ang="5400000" scaled="0"/>
                <a:tileRect/>
              </a:gradFill>
              <a:ln w="152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63500" dir="5640000">
                  <a:srgbClr val="000000">
                    <a:alpha val="44000"/>
                  </a:srgbClr>
                </a:outerShdw>
              </a:effectLst>
              <a:scene3d>
                <a:camera prst="perspectiveFront" fov="0">
                  <a:rot lat="0" lon="0" rev="0"/>
                </a:camera>
                <a:lightRig rig="soft" dir="t">
                  <a:rot lat="0" lon="0" rev="9180000"/>
                </a:lightRig>
              </a:scene3d>
              <a:sp3d prstMaterial="softEdge">
                <a:bevelT w="311150" h="158750"/>
              </a:sp3d>
            </p:spPr>
            <p:txBody>
              <a:bodyPr anchor="ctr"/>
              <a:lstStyle/>
              <a:p>
                <a:pPr algn="ctr" defTabSz="913715">
                  <a:buClr>
                    <a:srgbClr val="FFFFFF"/>
                  </a:buClr>
                  <a:tabLst>
                    <a:tab pos="0" algn="l"/>
                    <a:tab pos="1218683" algn="l"/>
                    <a:tab pos="2437365" algn="l"/>
                    <a:tab pos="3656048" algn="l"/>
                    <a:tab pos="4874725" algn="l"/>
                    <a:tab pos="6093409" algn="l"/>
                    <a:tab pos="7312093" algn="l"/>
                    <a:tab pos="8530772" algn="l"/>
                    <a:tab pos="9749454" algn="l"/>
                    <a:tab pos="10968136" algn="l"/>
                    <a:tab pos="12186818" algn="l"/>
                    <a:tab pos="13405499" algn="l"/>
                  </a:tabLst>
                  <a:defRPr/>
                </a:pPr>
                <a:endParaRPr lang="en-GB" sz="2000" dirty="0">
                  <a:solidFill>
                    <a:srgbClr val="FFFFFF"/>
                  </a:solidFill>
                  <a:cs typeface="Arial"/>
                  <a:sym typeface="Wingdings" pitchFamily="2" charset="2"/>
                </a:endParaRPr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8220836" y="1507518"/>
                <a:ext cx="3338530" cy="177800"/>
              </a:xfrm>
              <a:prstGeom prst="roundRect">
                <a:avLst>
                  <a:gd name="adj" fmla="val 17960"/>
                </a:avLst>
              </a:prstGeom>
              <a:gradFill flip="none" rotWithShape="1">
                <a:gsLst>
                  <a:gs pos="0">
                    <a:srgbClr val="0096D6">
                      <a:alpha val="0"/>
                    </a:srgbClr>
                  </a:gs>
                  <a:gs pos="100000">
                    <a:srgbClr val="FFFFFF">
                      <a:alpha val="41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09"/>
                <a:r>
                  <a:rPr lang="en-US" sz="1900" dirty="0">
                    <a:solidFill>
                      <a:srgbClr val="FFFFFF"/>
                    </a:solidFill>
                  </a:rPr>
                  <a:t>  </a:t>
                </a:r>
              </a:p>
            </p:txBody>
          </p:sp>
        </p:grpSp>
        <p:sp>
          <p:nvSpPr>
            <p:cNvPr id="83" name="TextBox 6"/>
            <p:cNvSpPr txBox="1">
              <a:spLocks noChangeArrowheads="1"/>
            </p:cNvSpPr>
            <p:nvPr/>
          </p:nvSpPr>
          <p:spPr bwMode="auto">
            <a:xfrm>
              <a:off x="3906437" y="3043525"/>
              <a:ext cx="4586934" cy="276842"/>
            </a:xfrm>
            <a:prstGeom prst="rect">
              <a:avLst/>
            </a:prstGeom>
            <a:noFill/>
            <a:ln>
              <a:noFill/>
            </a:ln>
            <a:effectLst>
              <a:outerShdw blurRad="50800" dist="25400" dir="2700000">
                <a:srgbClr val="000000">
                  <a:alpha val="2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003399"/>
                  </a:solidFill>
                  <a:latin typeface="Arial" charset="0"/>
                  <a:ea typeface="ＭＳ Ｐゴシック" charset="0"/>
                  <a:cs typeface="Arial Unicode MS" charset="0"/>
                </a:defRPr>
              </a:lvl1pPr>
              <a:lvl2pPr marL="742950" indent="-28575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2pPr>
              <a:lvl3pPr marL="1143000" indent="-22860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3pPr>
              <a:lvl4pPr marL="1600200" indent="-22860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4pPr>
              <a:lvl5pPr marL="2057400" indent="-22860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sz="1800" dirty="0" smtClean="0">
                  <a:solidFill>
                    <a:srgbClr val="FFFFFF"/>
                  </a:solidFill>
                </a:rPr>
                <a:t>Virtual Data Layer</a:t>
              </a:r>
              <a:endParaRPr lang="en-US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44035" name="Rectangle 4"/>
          <p:cNvSpPr>
            <a:spLocks noGrp="1" noChangeArrowheads="1"/>
          </p:cNvSpPr>
          <p:nvPr>
            <p:ph type="title"/>
          </p:nvPr>
        </p:nvSpPr>
        <p:spPr>
          <a:xfrm>
            <a:off x="306188" y="68096"/>
            <a:ext cx="11438253" cy="838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Data Virtualization</a:t>
            </a:r>
            <a:r>
              <a:rPr lang="en-GB" dirty="0">
                <a:ea typeface="+mj-ea"/>
              </a:rPr>
              <a:t> </a:t>
            </a:r>
            <a:r>
              <a:rPr lang="en-GB" dirty="0" smtClean="0">
                <a:ea typeface="+mj-ea"/>
              </a:rPr>
              <a:t>– Incremental Hybrid Caching</a:t>
            </a:r>
            <a:br>
              <a:rPr lang="en-GB" dirty="0" smtClean="0">
                <a:ea typeface="+mj-ea"/>
              </a:rPr>
            </a:br>
            <a:r>
              <a:rPr lang="en-GB" sz="2400" dirty="0"/>
              <a:t>Incremental Refresh (</a:t>
            </a:r>
            <a:r>
              <a:rPr lang="en-GB" sz="2400" dirty="0" smtClean="0"/>
              <a:t>Delta No-Stage)</a:t>
            </a:r>
            <a:endParaRPr lang="en-US" dirty="0">
              <a:ea typeface="+mj-ea"/>
            </a:endParaRPr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110285" y="1064302"/>
            <a:ext cx="5932558" cy="284921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GB" altLang="en-US" dirty="0"/>
              <a:t>Accommodate Inserts and Updates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Initial load procedure – Native load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Delta load procedure – JDBC load</a:t>
            </a:r>
          </a:p>
          <a:p>
            <a:pPr lvl="1">
              <a:lnSpc>
                <a:spcPct val="80000"/>
              </a:lnSpc>
            </a:pPr>
            <a:r>
              <a:rPr lang="en-GB" altLang="en-US" dirty="0" smtClean="0"/>
              <a:t>SDT &gt; </a:t>
            </a:r>
            <a:r>
              <a:rPr lang="en-GB" altLang="en-US" dirty="0" err="1" smtClean="0"/>
              <a:t>incrMaintLevel</a:t>
            </a:r>
            <a:r>
              <a:rPr lang="en-GB" altLang="en-US" dirty="0" smtClean="0"/>
              <a:t> and SDT &lt;= </a:t>
            </a:r>
            <a:r>
              <a:rPr lang="en-GB" altLang="en-US" dirty="0" err="1" smtClean="0"/>
              <a:t>MaxIncrRow</a:t>
            </a:r>
            <a:endParaRPr lang="en-GB" altLang="en-US" dirty="0" smtClean="0"/>
          </a:p>
          <a:p>
            <a:pPr>
              <a:lnSpc>
                <a:spcPct val="80000"/>
              </a:lnSpc>
            </a:pPr>
            <a:r>
              <a:rPr lang="en-GB" altLang="en-US" dirty="0" smtClean="0"/>
              <a:t>Individual periodic schedule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Cache Framework supported indexes</a:t>
            </a:r>
            <a:endParaRPr lang="en-US" altLang="en-US" dirty="0" smtClean="0"/>
          </a:p>
        </p:txBody>
      </p:sp>
      <p:pic>
        <p:nvPicPr>
          <p:cNvPr id="4506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47" y="5089740"/>
            <a:ext cx="1521486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4" name="AutoShape 9"/>
          <p:cNvSpPr>
            <a:spLocks noChangeArrowheads="1"/>
          </p:cNvSpPr>
          <p:nvPr/>
        </p:nvSpPr>
        <p:spPr bwMode="auto">
          <a:xfrm>
            <a:off x="1321387" y="2279968"/>
            <a:ext cx="3629991" cy="1563687"/>
          </a:xfrm>
          <a:prstGeom prst="can">
            <a:avLst>
              <a:gd name="adj" fmla="val 25000"/>
            </a:avLst>
          </a:prstGeom>
          <a:solidFill>
            <a:srgbClr val="DDDDDD"/>
          </a:solidFill>
          <a:ln w="25400">
            <a:solidFill>
              <a:schemeClr val="tx1"/>
            </a:solidFill>
            <a:prstDash val="dash"/>
            <a:round/>
            <a:headEnd/>
            <a:tailEnd type="none" w="lg" len="med"/>
          </a:ln>
        </p:spPr>
        <p:txBody>
          <a:bodyPr wrap="none" anchor="ctr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en-GB" altLang="en-US" sz="1800" b="1">
                <a:solidFill>
                  <a:schemeClr val="tx1"/>
                </a:solidFill>
                <a:latin typeface="Arial" pitchFamily="34" charset="0"/>
              </a:rPr>
              <a:t>DW / DM</a:t>
            </a:r>
          </a:p>
          <a:p>
            <a:pPr algn="l" eaLnBrk="1" hangingPunct="1">
              <a:spcBef>
                <a:spcPct val="20000"/>
              </a:spcBef>
            </a:pPr>
            <a:endParaRPr lang="en-GB" altLang="en-US" sz="1800" b="1">
              <a:solidFill>
                <a:schemeClr val="tx1"/>
              </a:solidFill>
              <a:latin typeface="Arial" pitchFamily="34" charset="0"/>
            </a:endParaRPr>
          </a:p>
          <a:p>
            <a:pPr algn="l" eaLnBrk="1" hangingPunct="1">
              <a:spcBef>
                <a:spcPct val="20000"/>
              </a:spcBef>
            </a:pPr>
            <a:endParaRPr lang="en-GB" altLang="en-US" sz="1800" b="1">
              <a:solidFill>
                <a:schemeClr val="tx1"/>
              </a:solidFill>
              <a:latin typeface="Arial" pitchFamily="34" charset="0"/>
            </a:endParaRPr>
          </a:p>
          <a:p>
            <a:pPr algn="l" eaLnBrk="1" hangingPunct="1">
              <a:spcBef>
                <a:spcPct val="20000"/>
              </a:spcBef>
            </a:pPr>
            <a:endParaRPr lang="en-GB" altLang="en-US" sz="1800" b="1">
              <a:solidFill>
                <a:schemeClr val="tx1"/>
              </a:solidFill>
              <a:latin typeface="Arial" pitchFamily="34" charset="0"/>
            </a:endParaRPr>
          </a:p>
          <a:p>
            <a:pPr algn="l" eaLnBrk="1" hangingPunct="1">
              <a:spcBef>
                <a:spcPct val="20000"/>
              </a:spcBef>
            </a:pPr>
            <a:endParaRPr lang="en-US" altLang="en-US" sz="1800" b="1">
              <a:solidFill>
                <a:schemeClr val="tx1"/>
              </a:solidFill>
              <a:latin typeface="Arial" pitchFamily="34" charset="0"/>
            </a:endParaRPr>
          </a:p>
        </p:txBody>
      </p:sp>
      <p:grpSp>
        <p:nvGrpSpPr>
          <p:cNvPr id="45069" name="Group 28"/>
          <p:cNvGrpSpPr>
            <a:grpSpLocks/>
          </p:cNvGrpSpPr>
          <p:nvPr/>
        </p:nvGrpSpPr>
        <p:grpSpPr bwMode="auto">
          <a:xfrm>
            <a:off x="2391761" y="2830836"/>
            <a:ext cx="478242" cy="768351"/>
            <a:chOff x="392" y="2989"/>
            <a:chExt cx="226" cy="484"/>
          </a:xfrm>
        </p:grpSpPr>
        <p:sp>
          <p:nvSpPr>
            <p:cNvPr id="45103" name="Rectangle 29"/>
            <p:cNvSpPr>
              <a:spLocks noChangeArrowheads="1"/>
            </p:cNvSpPr>
            <p:nvPr/>
          </p:nvSpPr>
          <p:spPr bwMode="auto">
            <a:xfrm>
              <a:off x="400" y="2989"/>
              <a:ext cx="217" cy="484"/>
            </a:xfrm>
            <a:prstGeom prst="rect">
              <a:avLst/>
            </a:prstGeom>
            <a:solidFill>
              <a:schemeClr val="folHlink">
                <a:alpha val="34901"/>
              </a:schemeClr>
            </a:solidFill>
            <a:ln w="25400">
              <a:solidFill>
                <a:schemeClr val="tx1"/>
              </a:solidFill>
              <a:prstDash val="sysDot"/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04" name="Line 30"/>
            <p:cNvSpPr>
              <a:spLocks noChangeShapeType="1"/>
            </p:cNvSpPr>
            <p:nvPr/>
          </p:nvSpPr>
          <p:spPr bwMode="auto">
            <a:xfrm>
              <a:off x="392" y="3105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5" name="Line 31"/>
            <p:cNvSpPr>
              <a:spLocks noChangeShapeType="1"/>
            </p:cNvSpPr>
            <p:nvPr/>
          </p:nvSpPr>
          <p:spPr bwMode="auto">
            <a:xfrm>
              <a:off x="401" y="3239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6" name="Line 32"/>
            <p:cNvSpPr>
              <a:spLocks noChangeShapeType="1"/>
            </p:cNvSpPr>
            <p:nvPr/>
          </p:nvSpPr>
          <p:spPr bwMode="auto">
            <a:xfrm>
              <a:off x="401" y="3364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70" name="Group 33"/>
          <p:cNvGrpSpPr>
            <a:grpSpLocks/>
          </p:cNvGrpSpPr>
          <p:nvPr/>
        </p:nvGrpSpPr>
        <p:grpSpPr bwMode="auto">
          <a:xfrm>
            <a:off x="2831059" y="2837180"/>
            <a:ext cx="478242" cy="768350"/>
            <a:chOff x="392" y="2989"/>
            <a:chExt cx="226" cy="484"/>
          </a:xfrm>
        </p:grpSpPr>
        <p:sp>
          <p:nvSpPr>
            <p:cNvPr id="45099" name="Rectangle 34"/>
            <p:cNvSpPr>
              <a:spLocks noChangeArrowheads="1"/>
            </p:cNvSpPr>
            <p:nvPr/>
          </p:nvSpPr>
          <p:spPr bwMode="auto">
            <a:xfrm>
              <a:off x="400" y="2989"/>
              <a:ext cx="217" cy="484"/>
            </a:xfrm>
            <a:prstGeom prst="rect">
              <a:avLst/>
            </a:prstGeom>
            <a:solidFill>
              <a:srgbClr val="99CCFF">
                <a:alpha val="34901"/>
              </a:srgbClr>
            </a:solidFill>
            <a:ln w="25400">
              <a:solidFill>
                <a:schemeClr val="tx1"/>
              </a:solidFill>
              <a:prstDash val="sysDot"/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00" name="Line 35"/>
            <p:cNvSpPr>
              <a:spLocks noChangeShapeType="1"/>
            </p:cNvSpPr>
            <p:nvPr/>
          </p:nvSpPr>
          <p:spPr bwMode="auto">
            <a:xfrm>
              <a:off x="392" y="3105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1" name="Line 36"/>
            <p:cNvSpPr>
              <a:spLocks noChangeShapeType="1"/>
            </p:cNvSpPr>
            <p:nvPr/>
          </p:nvSpPr>
          <p:spPr bwMode="auto">
            <a:xfrm>
              <a:off x="401" y="3239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2" name="Line 37"/>
            <p:cNvSpPr>
              <a:spLocks noChangeShapeType="1"/>
            </p:cNvSpPr>
            <p:nvPr/>
          </p:nvSpPr>
          <p:spPr bwMode="auto">
            <a:xfrm>
              <a:off x="401" y="3364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71" name="Group 38"/>
          <p:cNvGrpSpPr>
            <a:grpSpLocks/>
          </p:cNvGrpSpPr>
          <p:nvPr/>
        </p:nvGrpSpPr>
        <p:grpSpPr bwMode="auto">
          <a:xfrm>
            <a:off x="3313533" y="2835593"/>
            <a:ext cx="478242" cy="768350"/>
            <a:chOff x="392" y="2989"/>
            <a:chExt cx="226" cy="484"/>
          </a:xfrm>
        </p:grpSpPr>
        <p:sp>
          <p:nvSpPr>
            <p:cNvPr id="45095" name="Rectangle 39"/>
            <p:cNvSpPr>
              <a:spLocks noChangeArrowheads="1"/>
            </p:cNvSpPr>
            <p:nvPr/>
          </p:nvSpPr>
          <p:spPr bwMode="auto">
            <a:xfrm>
              <a:off x="400" y="2989"/>
              <a:ext cx="217" cy="484"/>
            </a:xfrm>
            <a:prstGeom prst="rect">
              <a:avLst/>
            </a:prstGeom>
            <a:solidFill>
              <a:srgbClr val="9B0000">
                <a:alpha val="34901"/>
              </a:srgbClr>
            </a:solidFill>
            <a:ln w="25400">
              <a:solidFill>
                <a:schemeClr val="tx1"/>
              </a:solidFill>
              <a:prstDash val="sysDot"/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096" name="Line 40"/>
            <p:cNvSpPr>
              <a:spLocks noChangeShapeType="1"/>
            </p:cNvSpPr>
            <p:nvPr/>
          </p:nvSpPr>
          <p:spPr bwMode="auto">
            <a:xfrm>
              <a:off x="392" y="3105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7" name="Line 41"/>
            <p:cNvSpPr>
              <a:spLocks noChangeShapeType="1"/>
            </p:cNvSpPr>
            <p:nvPr/>
          </p:nvSpPr>
          <p:spPr bwMode="auto">
            <a:xfrm>
              <a:off x="401" y="3239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8" name="Line 42"/>
            <p:cNvSpPr>
              <a:spLocks noChangeShapeType="1"/>
            </p:cNvSpPr>
            <p:nvPr/>
          </p:nvSpPr>
          <p:spPr bwMode="auto">
            <a:xfrm>
              <a:off x="401" y="3364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73" name="Line 44"/>
          <p:cNvSpPr>
            <a:spLocks noChangeShapeType="1"/>
          </p:cNvSpPr>
          <p:nvPr/>
        </p:nvSpPr>
        <p:spPr bwMode="auto">
          <a:xfrm flipV="1">
            <a:off x="1841582" y="3682494"/>
            <a:ext cx="779778" cy="1731782"/>
          </a:xfrm>
          <a:prstGeom prst="line">
            <a:avLst/>
          </a:prstGeom>
          <a:noFill/>
          <a:ln w="57150">
            <a:solidFill>
              <a:srgbClr val="99CCFF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4601" name="AutoShape 57"/>
          <p:cNvSpPr>
            <a:spLocks noChangeArrowheads="1"/>
          </p:cNvSpPr>
          <p:nvPr/>
        </p:nvSpPr>
        <p:spPr bwMode="auto">
          <a:xfrm>
            <a:off x="5128974" y="4467534"/>
            <a:ext cx="2279493" cy="199083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25400">
            <a:solidFill>
              <a:srgbClr val="808080"/>
            </a:solidFill>
            <a:round/>
            <a:headEnd/>
            <a:tailEnd type="none" w="lg" len="med"/>
          </a:ln>
        </p:spPr>
        <p:txBody>
          <a:bodyPr wrap="none" anchor="t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en-US" sz="1800" b="1" dirty="0">
                <a:solidFill>
                  <a:schemeClr val="tx1"/>
                </a:solidFill>
                <a:latin typeface="Arial" pitchFamily="34" charset="0"/>
              </a:rPr>
              <a:t>Cache</a:t>
            </a: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7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058" y="5008549"/>
            <a:ext cx="1743049" cy="1276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70588" y="2634776"/>
            <a:ext cx="1236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/Project</a:t>
            </a:r>
          </a:p>
          <a:p>
            <a:r>
              <a:rPr lang="en-US" sz="1200" dirty="0" smtClean="0"/>
              <a:t>     /VDB</a:t>
            </a:r>
          </a:p>
          <a:p>
            <a:r>
              <a:rPr lang="en-US" sz="1200" dirty="0" smtClean="0"/>
              <a:t>     /Application</a:t>
            </a:r>
          </a:p>
          <a:p>
            <a:r>
              <a:rPr lang="en-US" sz="1200" dirty="0" smtClean="0"/>
              <a:t>     /Business</a:t>
            </a:r>
          </a:p>
          <a:p>
            <a:r>
              <a:rPr lang="en-US" sz="1200" dirty="0" smtClean="0"/>
              <a:t>     /Physical</a:t>
            </a:r>
            <a:endParaRPr lang="en-US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2350239" y="3193822"/>
            <a:ext cx="563402" cy="276999"/>
            <a:chOff x="1356838" y="5420132"/>
            <a:chExt cx="563402" cy="276999"/>
          </a:xfrm>
        </p:grpSpPr>
        <p:sp>
          <p:nvSpPr>
            <p:cNvPr id="1644597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387988" y="5430018"/>
            <a:ext cx="563402" cy="276999"/>
            <a:chOff x="3118292" y="5526814"/>
            <a:chExt cx="563402" cy="276999"/>
          </a:xfrm>
        </p:grpSpPr>
        <p:sp>
          <p:nvSpPr>
            <p:cNvPr id="1644596" name="Rectangle 52"/>
            <p:cNvSpPr>
              <a:spLocks noChangeArrowheads="1"/>
            </p:cNvSpPr>
            <p:nvPr/>
          </p:nvSpPr>
          <p:spPr bwMode="auto">
            <a:xfrm>
              <a:off x="3170395" y="5559745"/>
              <a:ext cx="459196" cy="211138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118292" y="5526814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2339658" y="3396210"/>
            <a:ext cx="563402" cy="276999"/>
            <a:chOff x="3118292" y="5526814"/>
            <a:chExt cx="563402" cy="276999"/>
          </a:xfrm>
        </p:grpSpPr>
        <p:sp>
          <p:nvSpPr>
            <p:cNvPr id="106" name="Rectangle 52"/>
            <p:cNvSpPr>
              <a:spLocks noChangeArrowheads="1"/>
            </p:cNvSpPr>
            <p:nvPr/>
          </p:nvSpPr>
          <p:spPr bwMode="auto">
            <a:xfrm>
              <a:off x="3170395" y="5559745"/>
              <a:ext cx="459196" cy="211138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118292" y="5526814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2350239" y="2787422"/>
            <a:ext cx="563402" cy="276999"/>
            <a:chOff x="1356838" y="5420132"/>
            <a:chExt cx="563402" cy="276999"/>
          </a:xfrm>
        </p:grpSpPr>
        <p:sp>
          <p:nvSpPr>
            <p:cNvPr id="112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5776927" y="5922269"/>
            <a:ext cx="563402" cy="276999"/>
            <a:chOff x="1356838" y="5420132"/>
            <a:chExt cx="563402" cy="276999"/>
          </a:xfrm>
        </p:grpSpPr>
        <p:sp>
          <p:nvSpPr>
            <p:cNvPr id="115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902534" y="3067321"/>
            <a:ext cx="563402" cy="276999"/>
            <a:chOff x="4475585" y="5078683"/>
            <a:chExt cx="563402" cy="276999"/>
          </a:xfrm>
        </p:grpSpPr>
        <p:sp>
          <p:nvSpPr>
            <p:cNvPr id="118" name="Rectangle 53"/>
            <p:cNvSpPr>
              <a:spLocks noChangeArrowheads="1"/>
            </p:cNvSpPr>
            <p:nvPr/>
          </p:nvSpPr>
          <p:spPr bwMode="auto">
            <a:xfrm>
              <a:off x="4517501" y="5111615"/>
              <a:ext cx="459196" cy="211137"/>
            </a:xfrm>
            <a:prstGeom prst="rect">
              <a:avLst/>
            </a:prstGeom>
            <a:solidFill>
              <a:srgbClr val="66FF33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475585" y="5078683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pIL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901156" y="3277349"/>
            <a:ext cx="563402" cy="276999"/>
            <a:chOff x="4475585" y="5078683"/>
            <a:chExt cx="563402" cy="276999"/>
          </a:xfrm>
        </p:grpSpPr>
        <p:sp>
          <p:nvSpPr>
            <p:cNvPr id="122" name="Rectangle 53"/>
            <p:cNvSpPr>
              <a:spLocks noChangeArrowheads="1"/>
            </p:cNvSpPr>
            <p:nvPr/>
          </p:nvSpPr>
          <p:spPr bwMode="auto">
            <a:xfrm>
              <a:off x="4517501" y="5111615"/>
              <a:ext cx="459196" cy="211137"/>
            </a:xfrm>
            <a:prstGeom prst="rect">
              <a:avLst/>
            </a:prstGeom>
            <a:solidFill>
              <a:srgbClr val="66FF33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475585" y="5078683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pDL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784437" y="2629580"/>
            <a:ext cx="510167" cy="407352"/>
            <a:chOff x="5109862" y="3009453"/>
            <a:chExt cx="510167" cy="40735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724" y="3111302"/>
              <a:ext cx="307456" cy="305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109862" y="3009453"/>
              <a:ext cx="5101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sch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2350239" y="2990622"/>
            <a:ext cx="563402" cy="276999"/>
            <a:chOff x="1356838" y="5420132"/>
            <a:chExt cx="563402" cy="276999"/>
          </a:xfrm>
        </p:grpSpPr>
        <p:sp>
          <p:nvSpPr>
            <p:cNvPr id="135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45072" name="Line 43"/>
          <p:cNvSpPr>
            <a:spLocks noChangeShapeType="1"/>
          </p:cNvSpPr>
          <p:nvPr/>
        </p:nvSpPr>
        <p:spPr bwMode="auto">
          <a:xfrm>
            <a:off x="2870003" y="3367208"/>
            <a:ext cx="1073069" cy="65285"/>
          </a:xfrm>
          <a:prstGeom prst="line">
            <a:avLst/>
          </a:prstGeom>
          <a:noFill/>
          <a:ln w="38100">
            <a:solidFill>
              <a:srgbClr val="99CC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77" name="Straight Connector 76"/>
          <p:cNvCxnSpPr>
            <a:stCxn id="88" idx="3"/>
          </p:cNvCxnSpPr>
          <p:nvPr/>
        </p:nvCxnSpPr>
        <p:spPr>
          <a:xfrm flipV="1">
            <a:off x="2913641" y="3170479"/>
            <a:ext cx="1060213" cy="161843"/>
          </a:xfrm>
          <a:prstGeom prst="line">
            <a:avLst/>
          </a:prstGeom>
          <a:ln w="38100">
            <a:solidFill>
              <a:srgbClr val="99CC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119" idx="3"/>
            <a:endCxn id="68" idx="0"/>
          </p:cNvCxnSpPr>
          <p:nvPr/>
        </p:nvCxnSpPr>
        <p:spPr>
          <a:xfrm>
            <a:off x="4465936" y="3205821"/>
            <a:ext cx="1583671" cy="2164084"/>
          </a:xfrm>
          <a:prstGeom prst="bentConnector2">
            <a:avLst/>
          </a:prstGeom>
          <a:ln w="38100">
            <a:solidFill>
              <a:srgbClr val="99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23" idx="2"/>
            <a:endCxn id="116" idx="1"/>
          </p:cNvCxnSpPr>
          <p:nvPr/>
        </p:nvCxnSpPr>
        <p:spPr>
          <a:xfrm rot="16200000" flipH="1">
            <a:off x="3726682" y="4010523"/>
            <a:ext cx="2506421" cy="1594070"/>
          </a:xfrm>
          <a:prstGeom prst="bentConnector2">
            <a:avLst/>
          </a:prstGeom>
          <a:ln w="38100">
            <a:solidFill>
              <a:srgbClr val="99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979891" y="3682680"/>
            <a:ext cx="103577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Native Initial load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127050" y="4171384"/>
            <a:ext cx="1024389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Delta load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Insert/select</a:t>
            </a:r>
            <a:endParaRPr lang="en-US" sz="1200" dirty="0">
              <a:solidFill>
                <a:srgbClr val="000000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5730373" y="5369905"/>
            <a:ext cx="638468" cy="276999"/>
            <a:chOff x="10245947" y="4123883"/>
            <a:chExt cx="638468" cy="276999"/>
          </a:xfrm>
        </p:grpSpPr>
        <p:sp>
          <p:nvSpPr>
            <p:cNvPr id="67" name="Rectangle 53"/>
            <p:cNvSpPr>
              <a:spLocks noChangeArrowheads="1"/>
            </p:cNvSpPr>
            <p:nvPr/>
          </p:nvSpPr>
          <p:spPr bwMode="auto">
            <a:xfrm>
              <a:off x="10328503" y="4156815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245947" y="4123883"/>
              <a:ext cx="638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V1stg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1" name="Straight Arrow Connector 10"/>
          <p:cNvCxnSpPr>
            <a:stCxn id="68" idx="2"/>
            <a:endCxn id="116" idx="0"/>
          </p:cNvCxnSpPr>
          <p:nvPr/>
        </p:nvCxnSpPr>
        <p:spPr>
          <a:xfrm>
            <a:off x="6049607" y="5646904"/>
            <a:ext cx="9021" cy="275365"/>
          </a:xfrm>
          <a:prstGeom prst="straightConnector1">
            <a:avLst/>
          </a:prstGeom>
          <a:ln w="28575">
            <a:solidFill>
              <a:srgbClr val="99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6554941" y="5902916"/>
            <a:ext cx="945688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</a:rPr>
              <a:t>c</a:t>
            </a:r>
            <a:r>
              <a:rPr lang="en-US" sz="1200" dirty="0" err="1" smtClean="0">
                <a:solidFill>
                  <a:srgbClr val="000000"/>
                </a:solidFill>
              </a:rPr>
              <a:t>achekey</a:t>
            </a:r>
            <a:endParaRPr lang="en-US" sz="1200" dirty="0" smtClean="0">
              <a:solidFill>
                <a:srgbClr val="000000"/>
              </a:solidFill>
            </a:endParaRPr>
          </a:p>
          <a:p>
            <a:r>
              <a:rPr lang="en-US" sz="1200" dirty="0" smtClean="0">
                <a:solidFill>
                  <a:srgbClr val="000000"/>
                </a:solidFill>
              </a:rPr>
              <a:t>columns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86" name="Straight Arrow Connector 85"/>
          <p:cNvCxnSpPr>
            <a:stCxn id="80" idx="1"/>
          </p:cNvCxnSpPr>
          <p:nvPr/>
        </p:nvCxnSpPr>
        <p:spPr>
          <a:xfrm flipH="1" flipV="1">
            <a:off x="6340329" y="6060769"/>
            <a:ext cx="214612" cy="7298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6049607" y="5646904"/>
            <a:ext cx="9021" cy="275365"/>
          </a:xfrm>
          <a:prstGeom prst="straightConnector1">
            <a:avLst/>
          </a:prstGeom>
          <a:ln w="28575">
            <a:solidFill>
              <a:srgbClr val="99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554941" y="5398875"/>
            <a:ext cx="105780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Local Insert/select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90" name="Straight Arrow Connector 89"/>
          <p:cNvCxnSpPr>
            <a:stCxn id="89" idx="1"/>
          </p:cNvCxnSpPr>
          <p:nvPr/>
        </p:nvCxnSpPr>
        <p:spPr>
          <a:xfrm flipH="1">
            <a:off x="6110284" y="5629708"/>
            <a:ext cx="444657" cy="15487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210175" y="1089275"/>
            <a:ext cx="293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CACHE_TYPE = HN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4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64460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AutoShape 57"/>
          <p:cNvSpPr>
            <a:spLocks noChangeArrowheads="1"/>
          </p:cNvSpPr>
          <p:nvPr/>
        </p:nvSpPr>
        <p:spPr bwMode="auto">
          <a:xfrm>
            <a:off x="738083" y="4602480"/>
            <a:ext cx="2426615" cy="1683826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25400">
            <a:solidFill>
              <a:srgbClr val="808080"/>
            </a:solidFill>
            <a:round/>
            <a:headEnd/>
            <a:tailEnd type="none" w="lg" len="med"/>
          </a:ln>
        </p:spPr>
        <p:txBody>
          <a:bodyPr wrap="none" anchor="t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en-US" sz="1800" b="1" dirty="0" smtClean="0">
                <a:solidFill>
                  <a:schemeClr val="tx1"/>
                </a:solidFill>
                <a:latin typeface="Arial" pitchFamily="34" charset="0"/>
              </a:rPr>
              <a:t>SOR</a:t>
            </a: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91372" y="1563091"/>
            <a:ext cx="5918912" cy="2598699"/>
            <a:chOff x="3832019" y="2864069"/>
            <a:chExt cx="4713426" cy="2105863"/>
          </a:xfrm>
        </p:grpSpPr>
        <p:grpSp>
          <p:nvGrpSpPr>
            <p:cNvPr id="82" name="Group 27"/>
            <p:cNvGrpSpPr/>
            <p:nvPr/>
          </p:nvGrpSpPr>
          <p:grpSpPr>
            <a:xfrm>
              <a:off x="3832019" y="2864069"/>
              <a:ext cx="4713426" cy="2105863"/>
              <a:chOff x="8140700" y="1473196"/>
              <a:chExt cx="3769725" cy="659845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8140700" y="1473196"/>
                <a:ext cx="3769725" cy="659845"/>
              </a:xfrm>
              <a:prstGeom prst="roundRect">
                <a:avLst>
                  <a:gd name="adj" fmla="val 5978"/>
                </a:avLst>
              </a:prstGeom>
              <a:gradFill flip="none" rotWithShape="1">
                <a:gsLst>
                  <a:gs pos="26000">
                    <a:srgbClr val="00C8CD"/>
                  </a:gs>
                  <a:gs pos="100000">
                    <a:srgbClr val="005D60"/>
                  </a:gs>
                </a:gsLst>
                <a:lin ang="5400000" scaled="0"/>
                <a:tileRect/>
              </a:gradFill>
              <a:ln w="152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63500" dir="5640000">
                  <a:srgbClr val="000000">
                    <a:alpha val="44000"/>
                  </a:srgbClr>
                </a:outerShdw>
              </a:effectLst>
              <a:scene3d>
                <a:camera prst="perspectiveFront" fov="0">
                  <a:rot lat="0" lon="0" rev="0"/>
                </a:camera>
                <a:lightRig rig="soft" dir="t">
                  <a:rot lat="0" lon="0" rev="9180000"/>
                </a:lightRig>
              </a:scene3d>
              <a:sp3d prstMaterial="softEdge">
                <a:bevelT w="311150" h="158750"/>
              </a:sp3d>
            </p:spPr>
            <p:txBody>
              <a:bodyPr anchor="ctr"/>
              <a:lstStyle/>
              <a:p>
                <a:pPr algn="ctr" defTabSz="913715">
                  <a:buClr>
                    <a:srgbClr val="FFFFFF"/>
                  </a:buClr>
                  <a:tabLst>
                    <a:tab pos="0" algn="l"/>
                    <a:tab pos="1218683" algn="l"/>
                    <a:tab pos="2437365" algn="l"/>
                    <a:tab pos="3656048" algn="l"/>
                    <a:tab pos="4874725" algn="l"/>
                    <a:tab pos="6093409" algn="l"/>
                    <a:tab pos="7312093" algn="l"/>
                    <a:tab pos="8530772" algn="l"/>
                    <a:tab pos="9749454" algn="l"/>
                    <a:tab pos="10968136" algn="l"/>
                    <a:tab pos="12186818" algn="l"/>
                    <a:tab pos="13405499" algn="l"/>
                  </a:tabLst>
                  <a:defRPr/>
                </a:pPr>
                <a:endParaRPr lang="en-GB" sz="2000" dirty="0">
                  <a:solidFill>
                    <a:srgbClr val="FFFFFF"/>
                  </a:solidFill>
                  <a:cs typeface="Arial"/>
                  <a:sym typeface="Wingdings" pitchFamily="2" charset="2"/>
                </a:endParaRPr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8220836" y="1507518"/>
                <a:ext cx="3338530" cy="177800"/>
              </a:xfrm>
              <a:prstGeom prst="roundRect">
                <a:avLst>
                  <a:gd name="adj" fmla="val 17960"/>
                </a:avLst>
              </a:prstGeom>
              <a:gradFill flip="none" rotWithShape="1">
                <a:gsLst>
                  <a:gs pos="0">
                    <a:srgbClr val="0096D6">
                      <a:alpha val="0"/>
                    </a:srgbClr>
                  </a:gs>
                  <a:gs pos="100000">
                    <a:srgbClr val="FFFFFF">
                      <a:alpha val="41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09"/>
                <a:r>
                  <a:rPr lang="en-US" sz="1900" dirty="0">
                    <a:solidFill>
                      <a:srgbClr val="FFFFFF"/>
                    </a:solidFill>
                  </a:rPr>
                  <a:t>  </a:t>
                </a:r>
              </a:p>
            </p:txBody>
          </p:sp>
        </p:grpSp>
        <p:sp>
          <p:nvSpPr>
            <p:cNvPr id="83" name="TextBox 6"/>
            <p:cNvSpPr txBox="1">
              <a:spLocks noChangeArrowheads="1"/>
            </p:cNvSpPr>
            <p:nvPr/>
          </p:nvSpPr>
          <p:spPr bwMode="auto">
            <a:xfrm>
              <a:off x="3906437" y="3043525"/>
              <a:ext cx="4586934" cy="276842"/>
            </a:xfrm>
            <a:prstGeom prst="rect">
              <a:avLst/>
            </a:prstGeom>
            <a:noFill/>
            <a:ln>
              <a:noFill/>
            </a:ln>
            <a:effectLst>
              <a:outerShdw blurRad="50800" dist="25400" dir="2700000">
                <a:srgbClr val="000000">
                  <a:alpha val="2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003399"/>
                  </a:solidFill>
                  <a:latin typeface="Arial" charset="0"/>
                  <a:ea typeface="ＭＳ Ｐゴシック" charset="0"/>
                  <a:cs typeface="Arial Unicode MS" charset="0"/>
                </a:defRPr>
              </a:lvl1pPr>
              <a:lvl2pPr marL="742950" indent="-28575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2pPr>
              <a:lvl3pPr marL="1143000" indent="-22860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3pPr>
              <a:lvl4pPr marL="1600200" indent="-22860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4pPr>
              <a:lvl5pPr marL="2057400" indent="-22860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sz="1800" dirty="0" smtClean="0">
                  <a:solidFill>
                    <a:srgbClr val="FFFFFF"/>
                  </a:solidFill>
                </a:rPr>
                <a:t>Virtual Data Layer</a:t>
              </a:r>
              <a:endParaRPr lang="en-US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44035" name="Rectangle 4"/>
          <p:cNvSpPr>
            <a:spLocks noGrp="1" noChangeArrowheads="1"/>
          </p:cNvSpPr>
          <p:nvPr>
            <p:ph type="title"/>
          </p:nvPr>
        </p:nvSpPr>
        <p:spPr>
          <a:xfrm>
            <a:off x="306188" y="68096"/>
            <a:ext cx="11438253" cy="838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Data Virtualization</a:t>
            </a:r>
            <a:r>
              <a:rPr lang="en-GB" dirty="0">
                <a:ea typeface="+mj-ea"/>
              </a:rPr>
              <a:t> </a:t>
            </a:r>
            <a:r>
              <a:rPr lang="en-GB" dirty="0" smtClean="0">
                <a:ea typeface="+mj-ea"/>
              </a:rPr>
              <a:t>– Incremental Hybrid Caching</a:t>
            </a:r>
            <a:br>
              <a:rPr lang="en-GB" dirty="0" smtClean="0">
                <a:ea typeface="+mj-ea"/>
              </a:rPr>
            </a:br>
            <a:r>
              <a:rPr lang="en-GB" sz="2400" dirty="0"/>
              <a:t>Incremental Refresh (</a:t>
            </a:r>
            <a:r>
              <a:rPr lang="en-GB" sz="2400" dirty="0" smtClean="0"/>
              <a:t>Delta Stage)</a:t>
            </a:r>
            <a:endParaRPr lang="en-US" dirty="0">
              <a:ea typeface="+mj-ea"/>
            </a:endParaRPr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110285" y="1064302"/>
            <a:ext cx="5932558" cy="308506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GB" altLang="en-US" dirty="0"/>
              <a:t>Accommodate </a:t>
            </a:r>
            <a:r>
              <a:rPr lang="en-GB" altLang="en-US" dirty="0" smtClean="0"/>
              <a:t>Inserts and Updates</a:t>
            </a:r>
            <a:endParaRPr lang="en-GB" altLang="en-US" dirty="0"/>
          </a:p>
          <a:p>
            <a:pPr>
              <a:lnSpc>
                <a:spcPct val="80000"/>
              </a:lnSpc>
            </a:pPr>
            <a:r>
              <a:rPr lang="en-GB" altLang="en-US" dirty="0" smtClean="0"/>
              <a:t>Initial and delta load are the same procedure</a:t>
            </a:r>
          </a:p>
          <a:p>
            <a:pPr lvl="1">
              <a:lnSpc>
                <a:spcPct val="80000"/>
              </a:lnSpc>
            </a:pPr>
            <a:r>
              <a:rPr lang="en-GB" altLang="en-US" dirty="0" smtClean="0"/>
              <a:t>Initial and Delta performs a full native load </a:t>
            </a:r>
          </a:p>
          <a:p>
            <a:pPr lvl="1">
              <a:lnSpc>
                <a:spcPct val="80000"/>
              </a:lnSpc>
            </a:pPr>
            <a:r>
              <a:rPr lang="en-GB" altLang="en-US" dirty="0" smtClean="0"/>
              <a:t>SDT &gt; </a:t>
            </a:r>
            <a:r>
              <a:rPr lang="en-GB" altLang="en-US" dirty="0" err="1" smtClean="0"/>
              <a:t>incrMaintLevel</a:t>
            </a:r>
            <a:r>
              <a:rPr lang="en-GB" altLang="en-US" dirty="0" smtClean="0"/>
              <a:t> and SDT &lt;= </a:t>
            </a:r>
            <a:r>
              <a:rPr lang="en-GB" altLang="en-US" dirty="0" err="1" smtClean="0"/>
              <a:t>MaxIncrRow</a:t>
            </a:r>
            <a:endParaRPr lang="en-GB" altLang="en-US" dirty="0" smtClean="0"/>
          </a:p>
          <a:p>
            <a:pPr>
              <a:lnSpc>
                <a:spcPct val="80000"/>
              </a:lnSpc>
            </a:pPr>
            <a:r>
              <a:rPr lang="en-GB" altLang="en-US" dirty="0" smtClean="0"/>
              <a:t>Individual periodic schedule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Cache Framework supported indexes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Caveat – this cache type should only be used when the source data is a small data set.</a:t>
            </a:r>
            <a:endParaRPr lang="en-US" altLang="en-US" dirty="0" smtClean="0"/>
          </a:p>
        </p:txBody>
      </p:sp>
      <p:pic>
        <p:nvPicPr>
          <p:cNvPr id="4506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47" y="5089740"/>
            <a:ext cx="1521486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4" name="AutoShape 9"/>
          <p:cNvSpPr>
            <a:spLocks noChangeArrowheads="1"/>
          </p:cNvSpPr>
          <p:nvPr/>
        </p:nvSpPr>
        <p:spPr bwMode="auto">
          <a:xfrm>
            <a:off x="1321387" y="2279968"/>
            <a:ext cx="3629991" cy="1563687"/>
          </a:xfrm>
          <a:prstGeom prst="can">
            <a:avLst>
              <a:gd name="adj" fmla="val 25000"/>
            </a:avLst>
          </a:prstGeom>
          <a:solidFill>
            <a:srgbClr val="DDDDDD"/>
          </a:solidFill>
          <a:ln w="25400">
            <a:solidFill>
              <a:schemeClr val="tx1"/>
            </a:solidFill>
            <a:prstDash val="dash"/>
            <a:round/>
            <a:headEnd/>
            <a:tailEnd type="none" w="lg" len="med"/>
          </a:ln>
        </p:spPr>
        <p:txBody>
          <a:bodyPr wrap="none" anchor="ctr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en-GB" altLang="en-US" sz="1800" b="1">
                <a:solidFill>
                  <a:schemeClr val="tx1"/>
                </a:solidFill>
                <a:latin typeface="Arial" pitchFamily="34" charset="0"/>
              </a:rPr>
              <a:t>DW / DM</a:t>
            </a:r>
          </a:p>
          <a:p>
            <a:pPr algn="l" eaLnBrk="1" hangingPunct="1">
              <a:spcBef>
                <a:spcPct val="20000"/>
              </a:spcBef>
            </a:pPr>
            <a:endParaRPr lang="en-GB" altLang="en-US" sz="1800" b="1">
              <a:solidFill>
                <a:schemeClr val="tx1"/>
              </a:solidFill>
              <a:latin typeface="Arial" pitchFamily="34" charset="0"/>
            </a:endParaRPr>
          </a:p>
          <a:p>
            <a:pPr algn="l" eaLnBrk="1" hangingPunct="1">
              <a:spcBef>
                <a:spcPct val="20000"/>
              </a:spcBef>
            </a:pPr>
            <a:endParaRPr lang="en-GB" altLang="en-US" sz="1800" b="1">
              <a:solidFill>
                <a:schemeClr val="tx1"/>
              </a:solidFill>
              <a:latin typeface="Arial" pitchFamily="34" charset="0"/>
            </a:endParaRPr>
          </a:p>
          <a:p>
            <a:pPr algn="l" eaLnBrk="1" hangingPunct="1">
              <a:spcBef>
                <a:spcPct val="20000"/>
              </a:spcBef>
            </a:pPr>
            <a:endParaRPr lang="en-GB" altLang="en-US" sz="1800" b="1">
              <a:solidFill>
                <a:schemeClr val="tx1"/>
              </a:solidFill>
              <a:latin typeface="Arial" pitchFamily="34" charset="0"/>
            </a:endParaRPr>
          </a:p>
          <a:p>
            <a:pPr algn="l" eaLnBrk="1" hangingPunct="1">
              <a:spcBef>
                <a:spcPct val="20000"/>
              </a:spcBef>
            </a:pPr>
            <a:endParaRPr lang="en-US" altLang="en-US" sz="1800" b="1">
              <a:solidFill>
                <a:schemeClr val="tx1"/>
              </a:solidFill>
              <a:latin typeface="Arial" pitchFamily="34" charset="0"/>
            </a:endParaRPr>
          </a:p>
        </p:txBody>
      </p:sp>
      <p:grpSp>
        <p:nvGrpSpPr>
          <p:cNvPr id="45069" name="Group 28"/>
          <p:cNvGrpSpPr>
            <a:grpSpLocks/>
          </p:cNvGrpSpPr>
          <p:nvPr/>
        </p:nvGrpSpPr>
        <p:grpSpPr bwMode="auto">
          <a:xfrm>
            <a:off x="2391761" y="2830836"/>
            <a:ext cx="478242" cy="768351"/>
            <a:chOff x="392" y="2989"/>
            <a:chExt cx="226" cy="484"/>
          </a:xfrm>
        </p:grpSpPr>
        <p:sp>
          <p:nvSpPr>
            <p:cNvPr id="45103" name="Rectangle 29"/>
            <p:cNvSpPr>
              <a:spLocks noChangeArrowheads="1"/>
            </p:cNvSpPr>
            <p:nvPr/>
          </p:nvSpPr>
          <p:spPr bwMode="auto">
            <a:xfrm>
              <a:off x="400" y="2989"/>
              <a:ext cx="217" cy="484"/>
            </a:xfrm>
            <a:prstGeom prst="rect">
              <a:avLst/>
            </a:prstGeom>
            <a:solidFill>
              <a:schemeClr val="folHlink">
                <a:alpha val="34901"/>
              </a:schemeClr>
            </a:solidFill>
            <a:ln w="25400">
              <a:solidFill>
                <a:schemeClr val="tx1"/>
              </a:solidFill>
              <a:prstDash val="sysDot"/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04" name="Line 30"/>
            <p:cNvSpPr>
              <a:spLocks noChangeShapeType="1"/>
            </p:cNvSpPr>
            <p:nvPr/>
          </p:nvSpPr>
          <p:spPr bwMode="auto">
            <a:xfrm>
              <a:off x="392" y="3105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5" name="Line 31"/>
            <p:cNvSpPr>
              <a:spLocks noChangeShapeType="1"/>
            </p:cNvSpPr>
            <p:nvPr/>
          </p:nvSpPr>
          <p:spPr bwMode="auto">
            <a:xfrm>
              <a:off x="401" y="3239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6" name="Line 32"/>
            <p:cNvSpPr>
              <a:spLocks noChangeShapeType="1"/>
            </p:cNvSpPr>
            <p:nvPr/>
          </p:nvSpPr>
          <p:spPr bwMode="auto">
            <a:xfrm>
              <a:off x="401" y="3364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70" name="Group 33"/>
          <p:cNvGrpSpPr>
            <a:grpSpLocks/>
          </p:cNvGrpSpPr>
          <p:nvPr/>
        </p:nvGrpSpPr>
        <p:grpSpPr bwMode="auto">
          <a:xfrm>
            <a:off x="2831059" y="2837180"/>
            <a:ext cx="478242" cy="768350"/>
            <a:chOff x="392" y="2989"/>
            <a:chExt cx="226" cy="484"/>
          </a:xfrm>
        </p:grpSpPr>
        <p:sp>
          <p:nvSpPr>
            <p:cNvPr id="45099" name="Rectangle 34"/>
            <p:cNvSpPr>
              <a:spLocks noChangeArrowheads="1"/>
            </p:cNvSpPr>
            <p:nvPr/>
          </p:nvSpPr>
          <p:spPr bwMode="auto">
            <a:xfrm>
              <a:off x="400" y="2989"/>
              <a:ext cx="217" cy="484"/>
            </a:xfrm>
            <a:prstGeom prst="rect">
              <a:avLst/>
            </a:prstGeom>
            <a:solidFill>
              <a:srgbClr val="99CCFF">
                <a:alpha val="34901"/>
              </a:srgbClr>
            </a:solidFill>
            <a:ln w="25400">
              <a:solidFill>
                <a:schemeClr val="tx1"/>
              </a:solidFill>
              <a:prstDash val="sysDot"/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00" name="Line 35"/>
            <p:cNvSpPr>
              <a:spLocks noChangeShapeType="1"/>
            </p:cNvSpPr>
            <p:nvPr/>
          </p:nvSpPr>
          <p:spPr bwMode="auto">
            <a:xfrm>
              <a:off x="392" y="3105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1" name="Line 36"/>
            <p:cNvSpPr>
              <a:spLocks noChangeShapeType="1"/>
            </p:cNvSpPr>
            <p:nvPr/>
          </p:nvSpPr>
          <p:spPr bwMode="auto">
            <a:xfrm>
              <a:off x="401" y="3239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2" name="Line 37"/>
            <p:cNvSpPr>
              <a:spLocks noChangeShapeType="1"/>
            </p:cNvSpPr>
            <p:nvPr/>
          </p:nvSpPr>
          <p:spPr bwMode="auto">
            <a:xfrm>
              <a:off x="401" y="3364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71" name="Group 38"/>
          <p:cNvGrpSpPr>
            <a:grpSpLocks/>
          </p:cNvGrpSpPr>
          <p:nvPr/>
        </p:nvGrpSpPr>
        <p:grpSpPr bwMode="auto">
          <a:xfrm>
            <a:off x="3313533" y="2835593"/>
            <a:ext cx="478242" cy="768350"/>
            <a:chOff x="392" y="2989"/>
            <a:chExt cx="226" cy="484"/>
          </a:xfrm>
        </p:grpSpPr>
        <p:sp>
          <p:nvSpPr>
            <p:cNvPr id="45095" name="Rectangle 39"/>
            <p:cNvSpPr>
              <a:spLocks noChangeArrowheads="1"/>
            </p:cNvSpPr>
            <p:nvPr/>
          </p:nvSpPr>
          <p:spPr bwMode="auto">
            <a:xfrm>
              <a:off x="400" y="2989"/>
              <a:ext cx="217" cy="484"/>
            </a:xfrm>
            <a:prstGeom prst="rect">
              <a:avLst/>
            </a:prstGeom>
            <a:solidFill>
              <a:srgbClr val="9B0000">
                <a:alpha val="34901"/>
              </a:srgbClr>
            </a:solidFill>
            <a:ln w="25400">
              <a:solidFill>
                <a:schemeClr val="tx1"/>
              </a:solidFill>
              <a:prstDash val="sysDot"/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096" name="Line 40"/>
            <p:cNvSpPr>
              <a:spLocks noChangeShapeType="1"/>
            </p:cNvSpPr>
            <p:nvPr/>
          </p:nvSpPr>
          <p:spPr bwMode="auto">
            <a:xfrm>
              <a:off x="392" y="3105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7" name="Line 41"/>
            <p:cNvSpPr>
              <a:spLocks noChangeShapeType="1"/>
            </p:cNvSpPr>
            <p:nvPr/>
          </p:nvSpPr>
          <p:spPr bwMode="auto">
            <a:xfrm>
              <a:off x="401" y="3239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8" name="Line 42"/>
            <p:cNvSpPr>
              <a:spLocks noChangeShapeType="1"/>
            </p:cNvSpPr>
            <p:nvPr/>
          </p:nvSpPr>
          <p:spPr bwMode="auto">
            <a:xfrm>
              <a:off x="401" y="3364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73" name="Line 44"/>
          <p:cNvSpPr>
            <a:spLocks noChangeShapeType="1"/>
          </p:cNvSpPr>
          <p:nvPr/>
        </p:nvSpPr>
        <p:spPr bwMode="auto">
          <a:xfrm flipV="1">
            <a:off x="1841582" y="3682494"/>
            <a:ext cx="779778" cy="1731782"/>
          </a:xfrm>
          <a:prstGeom prst="line">
            <a:avLst/>
          </a:prstGeom>
          <a:noFill/>
          <a:ln w="57150">
            <a:solidFill>
              <a:srgbClr val="99CCFF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4601" name="AutoShape 57"/>
          <p:cNvSpPr>
            <a:spLocks noChangeArrowheads="1"/>
          </p:cNvSpPr>
          <p:nvPr/>
        </p:nvSpPr>
        <p:spPr bwMode="auto">
          <a:xfrm>
            <a:off x="5128974" y="4467534"/>
            <a:ext cx="2279493" cy="199083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25400">
            <a:solidFill>
              <a:srgbClr val="808080"/>
            </a:solidFill>
            <a:round/>
            <a:headEnd/>
            <a:tailEnd type="none" w="lg" len="med"/>
          </a:ln>
        </p:spPr>
        <p:txBody>
          <a:bodyPr wrap="none" anchor="t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en-US" sz="1800" b="1" dirty="0">
                <a:solidFill>
                  <a:schemeClr val="tx1"/>
                </a:solidFill>
                <a:latin typeface="Arial" pitchFamily="34" charset="0"/>
              </a:rPr>
              <a:t>Cache</a:t>
            </a: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7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058" y="5008549"/>
            <a:ext cx="1743049" cy="1276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70588" y="2634776"/>
            <a:ext cx="1236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/Project</a:t>
            </a:r>
          </a:p>
          <a:p>
            <a:r>
              <a:rPr lang="en-US" sz="1200" dirty="0" smtClean="0"/>
              <a:t>     /VDB</a:t>
            </a:r>
          </a:p>
          <a:p>
            <a:r>
              <a:rPr lang="en-US" sz="1200" dirty="0" smtClean="0"/>
              <a:t>     /Application</a:t>
            </a:r>
          </a:p>
          <a:p>
            <a:r>
              <a:rPr lang="en-US" sz="1200" dirty="0" smtClean="0"/>
              <a:t>     /Business</a:t>
            </a:r>
          </a:p>
          <a:p>
            <a:r>
              <a:rPr lang="en-US" sz="1200" dirty="0" smtClean="0"/>
              <a:t>     /Physical</a:t>
            </a:r>
            <a:endParaRPr lang="en-US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2350239" y="3193822"/>
            <a:ext cx="563402" cy="276999"/>
            <a:chOff x="1356838" y="5420132"/>
            <a:chExt cx="563402" cy="276999"/>
          </a:xfrm>
        </p:grpSpPr>
        <p:sp>
          <p:nvSpPr>
            <p:cNvPr id="1644597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387988" y="5430018"/>
            <a:ext cx="563402" cy="276999"/>
            <a:chOff x="3118292" y="5526814"/>
            <a:chExt cx="563402" cy="276999"/>
          </a:xfrm>
        </p:grpSpPr>
        <p:sp>
          <p:nvSpPr>
            <p:cNvPr id="1644596" name="Rectangle 52"/>
            <p:cNvSpPr>
              <a:spLocks noChangeArrowheads="1"/>
            </p:cNvSpPr>
            <p:nvPr/>
          </p:nvSpPr>
          <p:spPr bwMode="auto">
            <a:xfrm>
              <a:off x="3170395" y="5559745"/>
              <a:ext cx="459196" cy="211138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118292" y="5526814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2339658" y="3396210"/>
            <a:ext cx="563402" cy="276999"/>
            <a:chOff x="3118292" y="5526814"/>
            <a:chExt cx="563402" cy="276999"/>
          </a:xfrm>
        </p:grpSpPr>
        <p:sp>
          <p:nvSpPr>
            <p:cNvPr id="106" name="Rectangle 52"/>
            <p:cNvSpPr>
              <a:spLocks noChangeArrowheads="1"/>
            </p:cNvSpPr>
            <p:nvPr/>
          </p:nvSpPr>
          <p:spPr bwMode="auto">
            <a:xfrm>
              <a:off x="3170395" y="5559745"/>
              <a:ext cx="459196" cy="211138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118292" y="5526814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2350239" y="2787422"/>
            <a:ext cx="563402" cy="276999"/>
            <a:chOff x="1356838" y="5420132"/>
            <a:chExt cx="563402" cy="276999"/>
          </a:xfrm>
        </p:grpSpPr>
        <p:sp>
          <p:nvSpPr>
            <p:cNvPr id="112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5776927" y="5922269"/>
            <a:ext cx="563402" cy="276999"/>
            <a:chOff x="1356838" y="5420132"/>
            <a:chExt cx="563402" cy="276999"/>
          </a:xfrm>
        </p:grpSpPr>
        <p:sp>
          <p:nvSpPr>
            <p:cNvPr id="115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902534" y="3067321"/>
            <a:ext cx="563402" cy="276999"/>
            <a:chOff x="4475585" y="5078683"/>
            <a:chExt cx="563402" cy="276999"/>
          </a:xfrm>
        </p:grpSpPr>
        <p:sp>
          <p:nvSpPr>
            <p:cNvPr id="118" name="Rectangle 53"/>
            <p:cNvSpPr>
              <a:spLocks noChangeArrowheads="1"/>
            </p:cNvSpPr>
            <p:nvPr/>
          </p:nvSpPr>
          <p:spPr bwMode="auto">
            <a:xfrm>
              <a:off x="4517501" y="5111615"/>
              <a:ext cx="459196" cy="211137"/>
            </a:xfrm>
            <a:prstGeom prst="rect">
              <a:avLst/>
            </a:prstGeom>
            <a:solidFill>
              <a:srgbClr val="66FF33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475585" y="5078683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pIDL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784437" y="2629580"/>
            <a:ext cx="510167" cy="407352"/>
            <a:chOff x="5109862" y="3009453"/>
            <a:chExt cx="510167" cy="40735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724" y="3111302"/>
              <a:ext cx="307456" cy="305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109862" y="3009453"/>
              <a:ext cx="5101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sch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2350239" y="2990622"/>
            <a:ext cx="563402" cy="276999"/>
            <a:chOff x="1356838" y="5420132"/>
            <a:chExt cx="563402" cy="276999"/>
          </a:xfrm>
        </p:grpSpPr>
        <p:sp>
          <p:nvSpPr>
            <p:cNvPr id="135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77" name="Straight Connector 76"/>
          <p:cNvCxnSpPr/>
          <p:nvPr/>
        </p:nvCxnSpPr>
        <p:spPr>
          <a:xfrm flipV="1">
            <a:off x="3290256" y="3170481"/>
            <a:ext cx="683598" cy="150572"/>
          </a:xfrm>
          <a:prstGeom prst="line">
            <a:avLst/>
          </a:prstGeom>
          <a:ln w="38100">
            <a:solidFill>
              <a:srgbClr val="99CC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54941" y="5902916"/>
            <a:ext cx="945688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</a:rPr>
              <a:t>c</a:t>
            </a:r>
            <a:r>
              <a:rPr lang="en-US" sz="1200" dirty="0" err="1" smtClean="0">
                <a:solidFill>
                  <a:srgbClr val="000000"/>
                </a:solidFill>
              </a:rPr>
              <a:t>achekey</a:t>
            </a:r>
            <a:endParaRPr lang="en-US" sz="1200" dirty="0" smtClean="0">
              <a:solidFill>
                <a:srgbClr val="000000"/>
              </a:solidFill>
            </a:endParaRPr>
          </a:p>
          <a:p>
            <a:r>
              <a:rPr lang="en-US" sz="1200" dirty="0" smtClean="0">
                <a:solidFill>
                  <a:srgbClr val="000000"/>
                </a:solidFill>
              </a:rPr>
              <a:t>columns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16" idx="1"/>
            <a:endCxn id="116" idx="3"/>
          </p:cNvCxnSpPr>
          <p:nvPr/>
        </p:nvCxnSpPr>
        <p:spPr>
          <a:xfrm flipH="1" flipV="1">
            <a:off x="6340329" y="6060769"/>
            <a:ext cx="214612" cy="7298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119" idx="3"/>
            <a:endCxn id="68" idx="0"/>
          </p:cNvCxnSpPr>
          <p:nvPr/>
        </p:nvCxnSpPr>
        <p:spPr>
          <a:xfrm>
            <a:off x="4465936" y="3205821"/>
            <a:ext cx="1583671" cy="2164084"/>
          </a:xfrm>
          <a:prstGeom prst="bentConnector2">
            <a:avLst/>
          </a:prstGeom>
          <a:ln w="38100">
            <a:solidFill>
              <a:srgbClr val="99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056856" y="3496223"/>
            <a:ext cx="964742" cy="64633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Native Initial/delta load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5730373" y="5369905"/>
            <a:ext cx="638468" cy="276999"/>
            <a:chOff x="10245947" y="4123883"/>
            <a:chExt cx="638468" cy="276999"/>
          </a:xfrm>
        </p:grpSpPr>
        <p:sp>
          <p:nvSpPr>
            <p:cNvPr id="67" name="Rectangle 53"/>
            <p:cNvSpPr>
              <a:spLocks noChangeArrowheads="1"/>
            </p:cNvSpPr>
            <p:nvPr/>
          </p:nvSpPr>
          <p:spPr bwMode="auto">
            <a:xfrm>
              <a:off x="10328503" y="4156815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245947" y="4123883"/>
              <a:ext cx="638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V1stg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1" name="Straight Arrow Connector 10"/>
          <p:cNvCxnSpPr>
            <a:stCxn id="68" idx="2"/>
            <a:endCxn id="116" idx="0"/>
          </p:cNvCxnSpPr>
          <p:nvPr/>
        </p:nvCxnSpPr>
        <p:spPr>
          <a:xfrm>
            <a:off x="6049607" y="5646904"/>
            <a:ext cx="9021" cy="275365"/>
          </a:xfrm>
          <a:prstGeom prst="straightConnector1">
            <a:avLst/>
          </a:prstGeom>
          <a:ln w="28575">
            <a:solidFill>
              <a:srgbClr val="99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6554941" y="5398875"/>
            <a:ext cx="105780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Local Insert/select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74" name="Straight Arrow Connector 73"/>
          <p:cNvCxnSpPr>
            <a:stCxn id="73" idx="1"/>
          </p:cNvCxnSpPr>
          <p:nvPr/>
        </p:nvCxnSpPr>
        <p:spPr>
          <a:xfrm flipH="1">
            <a:off x="6110284" y="5629708"/>
            <a:ext cx="444657" cy="15487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2770493" y="3182553"/>
            <a:ext cx="638468" cy="276999"/>
            <a:chOff x="10245947" y="4123883"/>
            <a:chExt cx="638468" cy="276999"/>
          </a:xfrm>
        </p:grpSpPr>
        <p:sp>
          <p:nvSpPr>
            <p:cNvPr id="75" name="Rectangle 53"/>
            <p:cNvSpPr>
              <a:spLocks noChangeArrowheads="1"/>
            </p:cNvSpPr>
            <p:nvPr/>
          </p:nvSpPr>
          <p:spPr bwMode="auto">
            <a:xfrm>
              <a:off x="10328503" y="4156815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0245947" y="4123883"/>
              <a:ext cx="638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V1stg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210175" y="1089275"/>
            <a:ext cx="293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CACHE_TYPE = HS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83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64460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AutoShape 57"/>
          <p:cNvSpPr>
            <a:spLocks noChangeArrowheads="1"/>
          </p:cNvSpPr>
          <p:nvPr/>
        </p:nvSpPr>
        <p:spPr bwMode="auto">
          <a:xfrm>
            <a:off x="738083" y="4602480"/>
            <a:ext cx="2426615" cy="1683826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25400">
            <a:solidFill>
              <a:srgbClr val="808080"/>
            </a:solidFill>
            <a:round/>
            <a:headEnd/>
            <a:tailEnd type="none" w="lg" len="med"/>
          </a:ln>
        </p:spPr>
        <p:txBody>
          <a:bodyPr wrap="none" anchor="t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en-US" sz="1800" b="1" dirty="0" smtClean="0">
                <a:solidFill>
                  <a:schemeClr val="tx1"/>
                </a:solidFill>
                <a:latin typeface="Arial" pitchFamily="34" charset="0"/>
              </a:rPr>
              <a:t>SOR</a:t>
            </a: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91372" y="1563091"/>
            <a:ext cx="5918912" cy="2598699"/>
            <a:chOff x="3832019" y="2864069"/>
            <a:chExt cx="4713426" cy="2105863"/>
          </a:xfrm>
        </p:grpSpPr>
        <p:grpSp>
          <p:nvGrpSpPr>
            <p:cNvPr id="82" name="Group 27"/>
            <p:cNvGrpSpPr/>
            <p:nvPr/>
          </p:nvGrpSpPr>
          <p:grpSpPr>
            <a:xfrm>
              <a:off x="3832019" y="2864069"/>
              <a:ext cx="4713426" cy="2105863"/>
              <a:chOff x="8140700" y="1473196"/>
              <a:chExt cx="3769725" cy="659845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8140700" y="1473196"/>
                <a:ext cx="3769725" cy="659845"/>
              </a:xfrm>
              <a:prstGeom prst="roundRect">
                <a:avLst>
                  <a:gd name="adj" fmla="val 5978"/>
                </a:avLst>
              </a:prstGeom>
              <a:gradFill flip="none" rotWithShape="1">
                <a:gsLst>
                  <a:gs pos="26000">
                    <a:srgbClr val="00C8CD"/>
                  </a:gs>
                  <a:gs pos="100000">
                    <a:srgbClr val="005D60"/>
                  </a:gs>
                </a:gsLst>
                <a:lin ang="5400000" scaled="0"/>
                <a:tileRect/>
              </a:gradFill>
              <a:ln w="152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63500" dir="5640000">
                  <a:srgbClr val="000000">
                    <a:alpha val="44000"/>
                  </a:srgbClr>
                </a:outerShdw>
              </a:effectLst>
              <a:scene3d>
                <a:camera prst="perspectiveFront" fov="0">
                  <a:rot lat="0" lon="0" rev="0"/>
                </a:camera>
                <a:lightRig rig="soft" dir="t">
                  <a:rot lat="0" lon="0" rev="9180000"/>
                </a:lightRig>
              </a:scene3d>
              <a:sp3d prstMaterial="softEdge">
                <a:bevelT w="311150" h="158750"/>
              </a:sp3d>
            </p:spPr>
            <p:txBody>
              <a:bodyPr anchor="ctr"/>
              <a:lstStyle/>
              <a:p>
                <a:pPr algn="ctr" defTabSz="913715">
                  <a:buClr>
                    <a:srgbClr val="FFFFFF"/>
                  </a:buClr>
                  <a:tabLst>
                    <a:tab pos="0" algn="l"/>
                    <a:tab pos="1218683" algn="l"/>
                    <a:tab pos="2437365" algn="l"/>
                    <a:tab pos="3656048" algn="l"/>
                    <a:tab pos="4874725" algn="l"/>
                    <a:tab pos="6093409" algn="l"/>
                    <a:tab pos="7312093" algn="l"/>
                    <a:tab pos="8530772" algn="l"/>
                    <a:tab pos="9749454" algn="l"/>
                    <a:tab pos="10968136" algn="l"/>
                    <a:tab pos="12186818" algn="l"/>
                    <a:tab pos="13405499" algn="l"/>
                  </a:tabLst>
                  <a:defRPr/>
                </a:pPr>
                <a:endParaRPr lang="en-GB" sz="2000" dirty="0">
                  <a:solidFill>
                    <a:srgbClr val="FFFFFF"/>
                  </a:solidFill>
                  <a:cs typeface="Arial"/>
                  <a:sym typeface="Wingdings" pitchFamily="2" charset="2"/>
                </a:endParaRPr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8220836" y="1507518"/>
                <a:ext cx="3338530" cy="177800"/>
              </a:xfrm>
              <a:prstGeom prst="roundRect">
                <a:avLst>
                  <a:gd name="adj" fmla="val 17960"/>
                </a:avLst>
              </a:prstGeom>
              <a:gradFill flip="none" rotWithShape="1">
                <a:gsLst>
                  <a:gs pos="0">
                    <a:srgbClr val="0096D6">
                      <a:alpha val="0"/>
                    </a:srgbClr>
                  </a:gs>
                  <a:gs pos="100000">
                    <a:srgbClr val="FFFFFF">
                      <a:alpha val="41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09"/>
                <a:r>
                  <a:rPr lang="en-US" sz="1900" dirty="0">
                    <a:solidFill>
                      <a:srgbClr val="FFFFFF"/>
                    </a:solidFill>
                  </a:rPr>
                  <a:t>  </a:t>
                </a:r>
              </a:p>
            </p:txBody>
          </p:sp>
        </p:grpSp>
        <p:sp>
          <p:nvSpPr>
            <p:cNvPr id="83" name="TextBox 6"/>
            <p:cNvSpPr txBox="1">
              <a:spLocks noChangeArrowheads="1"/>
            </p:cNvSpPr>
            <p:nvPr/>
          </p:nvSpPr>
          <p:spPr bwMode="auto">
            <a:xfrm>
              <a:off x="3906437" y="3043525"/>
              <a:ext cx="4586934" cy="276842"/>
            </a:xfrm>
            <a:prstGeom prst="rect">
              <a:avLst/>
            </a:prstGeom>
            <a:noFill/>
            <a:ln>
              <a:noFill/>
            </a:ln>
            <a:effectLst>
              <a:outerShdw blurRad="50800" dist="25400" dir="2700000">
                <a:srgbClr val="000000">
                  <a:alpha val="2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003399"/>
                  </a:solidFill>
                  <a:latin typeface="Arial" charset="0"/>
                  <a:ea typeface="ＭＳ Ｐゴシック" charset="0"/>
                  <a:cs typeface="Arial Unicode MS" charset="0"/>
                </a:defRPr>
              </a:lvl1pPr>
              <a:lvl2pPr marL="742950" indent="-28575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2pPr>
              <a:lvl3pPr marL="1143000" indent="-22860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3pPr>
              <a:lvl4pPr marL="1600200" indent="-22860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4pPr>
              <a:lvl5pPr marL="2057400" indent="-22860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sz="1800" dirty="0" smtClean="0">
                  <a:solidFill>
                    <a:srgbClr val="FFFFFF"/>
                  </a:solidFill>
                </a:rPr>
                <a:t>Virtual Data Layer</a:t>
              </a:r>
              <a:endParaRPr lang="en-US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44035" name="Rectangle 4"/>
          <p:cNvSpPr>
            <a:spLocks noGrp="1" noChangeArrowheads="1"/>
          </p:cNvSpPr>
          <p:nvPr>
            <p:ph type="title"/>
          </p:nvPr>
        </p:nvSpPr>
        <p:spPr>
          <a:xfrm>
            <a:off x="306188" y="68096"/>
            <a:ext cx="11678289" cy="838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Data Virtualization</a:t>
            </a:r>
            <a:r>
              <a:rPr lang="en-GB" dirty="0">
                <a:ea typeface="+mj-ea"/>
              </a:rPr>
              <a:t> </a:t>
            </a:r>
            <a:r>
              <a:rPr lang="en-GB" dirty="0" smtClean="0">
                <a:ea typeface="+mj-ea"/>
              </a:rPr>
              <a:t>– Incremental Merge Type 1 Caching</a:t>
            </a:r>
            <a:br>
              <a:rPr lang="en-GB" dirty="0" smtClean="0">
                <a:ea typeface="+mj-ea"/>
              </a:rPr>
            </a:br>
            <a:r>
              <a:rPr lang="en-GB" sz="2400" dirty="0"/>
              <a:t>Incremental </a:t>
            </a:r>
            <a:r>
              <a:rPr lang="en-GB" sz="2400" dirty="0" smtClean="0"/>
              <a:t>Refresh (Hybrid)</a:t>
            </a:r>
            <a:endParaRPr lang="en-US" dirty="0">
              <a:ea typeface="+mj-ea"/>
            </a:endParaRPr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110285" y="1064302"/>
            <a:ext cx="5932558" cy="346805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GB" altLang="en-US" dirty="0" smtClean="0"/>
              <a:t>Type 1 – uses audit history delete table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Accommodate Inserts, Updates</a:t>
            </a:r>
            <a:r>
              <a:rPr lang="en-GB" altLang="en-US" dirty="0"/>
              <a:t> and </a:t>
            </a:r>
            <a:r>
              <a:rPr lang="en-GB" altLang="en-US" dirty="0" smtClean="0"/>
              <a:t>Deletes</a:t>
            </a:r>
          </a:p>
          <a:p>
            <a:pPr lvl="1">
              <a:lnSpc>
                <a:spcPct val="80000"/>
              </a:lnSpc>
            </a:pPr>
            <a:r>
              <a:rPr lang="en-GB" altLang="en-US" dirty="0" smtClean="0"/>
              <a:t>Merge Into</a:t>
            </a:r>
            <a:endParaRPr lang="en-GB" altLang="en-US" dirty="0"/>
          </a:p>
          <a:p>
            <a:pPr>
              <a:lnSpc>
                <a:spcPct val="80000"/>
              </a:lnSpc>
            </a:pPr>
            <a:r>
              <a:rPr lang="en-GB" altLang="en-US" dirty="0" smtClean="0"/>
              <a:t>Initial load procedure – Native load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Delta load procedure – JDBC load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Individual periodic schedule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Cache Framework supported indexes</a:t>
            </a:r>
            <a:endParaRPr lang="en-US" altLang="en-US" dirty="0" smtClean="0"/>
          </a:p>
        </p:txBody>
      </p:sp>
      <p:pic>
        <p:nvPicPr>
          <p:cNvPr id="4506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47" y="5089740"/>
            <a:ext cx="1521486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4" name="AutoShape 9"/>
          <p:cNvSpPr>
            <a:spLocks noChangeArrowheads="1"/>
          </p:cNvSpPr>
          <p:nvPr/>
        </p:nvSpPr>
        <p:spPr bwMode="auto">
          <a:xfrm>
            <a:off x="1321387" y="2279968"/>
            <a:ext cx="3629991" cy="1563687"/>
          </a:xfrm>
          <a:prstGeom prst="can">
            <a:avLst>
              <a:gd name="adj" fmla="val 25000"/>
            </a:avLst>
          </a:prstGeom>
          <a:solidFill>
            <a:srgbClr val="DDDDDD"/>
          </a:solidFill>
          <a:ln w="25400">
            <a:solidFill>
              <a:schemeClr val="tx1"/>
            </a:solidFill>
            <a:prstDash val="dash"/>
            <a:round/>
            <a:headEnd/>
            <a:tailEnd type="none" w="lg" len="med"/>
          </a:ln>
        </p:spPr>
        <p:txBody>
          <a:bodyPr wrap="none" anchor="ctr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en-GB" altLang="en-US" sz="1800" b="1">
                <a:solidFill>
                  <a:schemeClr val="tx1"/>
                </a:solidFill>
                <a:latin typeface="Arial" pitchFamily="34" charset="0"/>
              </a:rPr>
              <a:t>DW / DM</a:t>
            </a:r>
          </a:p>
          <a:p>
            <a:pPr algn="l" eaLnBrk="1" hangingPunct="1">
              <a:spcBef>
                <a:spcPct val="20000"/>
              </a:spcBef>
            </a:pPr>
            <a:endParaRPr lang="en-GB" altLang="en-US" sz="1800" b="1">
              <a:solidFill>
                <a:schemeClr val="tx1"/>
              </a:solidFill>
              <a:latin typeface="Arial" pitchFamily="34" charset="0"/>
            </a:endParaRPr>
          </a:p>
          <a:p>
            <a:pPr algn="l" eaLnBrk="1" hangingPunct="1">
              <a:spcBef>
                <a:spcPct val="20000"/>
              </a:spcBef>
            </a:pPr>
            <a:endParaRPr lang="en-GB" altLang="en-US" sz="1800" b="1">
              <a:solidFill>
                <a:schemeClr val="tx1"/>
              </a:solidFill>
              <a:latin typeface="Arial" pitchFamily="34" charset="0"/>
            </a:endParaRPr>
          </a:p>
          <a:p>
            <a:pPr algn="l" eaLnBrk="1" hangingPunct="1">
              <a:spcBef>
                <a:spcPct val="20000"/>
              </a:spcBef>
            </a:pPr>
            <a:endParaRPr lang="en-GB" altLang="en-US" sz="1800" b="1">
              <a:solidFill>
                <a:schemeClr val="tx1"/>
              </a:solidFill>
              <a:latin typeface="Arial" pitchFamily="34" charset="0"/>
            </a:endParaRPr>
          </a:p>
          <a:p>
            <a:pPr algn="l" eaLnBrk="1" hangingPunct="1">
              <a:spcBef>
                <a:spcPct val="20000"/>
              </a:spcBef>
            </a:pPr>
            <a:endParaRPr lang="en-US" altLang="en-US" sz="1800" b="1">
              <a:solidFill>
                <a:schemeClr val="tx1"/>
              </a:solidFill>
              <a:latin typeface="Arial" pitchFamily="34" charset="0"/>
            </a:endParaRPr>
          </a:p>
        </p:txBody>
      </p:sp>
      <p:grpSp>
        <p:nvGrpSpPr>
          <p:cNvPr id="45069" name="Group 28"/>
          <p:cNvGrpSpPr>
            <a:grpSpLocks/>
          </p:cNvGrpSpPr>
          <p:nvPr/>
        </p:nvGrpSpPr>
        <p:grpSpPr bwMode="auto">
          <a:xfrm>
            <a:off x="2391761" y="2830836"/>
            <a:ext cx="478242" cy="768351"/>
            <a:chOff x="392" y="2989"/>
            <a:chExt cx="226" cy="484"/>
          </a:xfrm>
        </p:grpSpPr>
        <p:sp>
          <p:nvSpPr>
            <p:cNvPr id="45103" name="Rectangle 29"/>
            <p:cNvSpPr>
              <a:spLocks noChangeArrowheads="1"/>
            </p:cNvSpPr>
            <p:nvPr/>
          </p:nvSpPr>
          <p:spPr bwMode="auto">
            <a:xfrm>
              <a:off x="400" y="2989"/>
              <a:ext cx="217" cy="484"/>
            </a:xfrm>
            <a:prstGeom prst="rect">
              <a:avLst/>
            </a:prstGeom>
            <a:solidFill>
              <a:schemeClr val="folHlink">
                <a:alpha val="34901"/>
              </a:schemeClr>
            </a:solidFill>
            <a:ln w="25400">
              <a:solidFill>
                <a:schemeClr val="tx1"/>
              </a:solidFill>
              <a:prstDash val="sysDot"/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04" name="Line 30"/>
            <p:cNvSpPr>
              <a:spLocks noChangeShapeType="1"/>
            </p:cNvSpPr>
            <p:nvPr/>
          </p:nvSpPr>
          <p:spPr bwMode="auto">
            <a:xfrm>
              <a:off x="392" y="3105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5" name="Line 31"/>
            <p:cNvSpPr>
              <a:spLocks noChangeShapeType="1"/>
            </p:cNvSpPr>
            <p:nvPr/>
          </p:nvSpPr>
          <p:spPr bwMode="auto">
            <a:xfrm>
              <a:off x="401" y="3239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6" name="Line 32"/>
            <p:cNvSpPr>
              <a:spLocks noChangeShapeType="1"/>
            </p:cNvSpPr>
            <p:nvPr/>
          </p:nvSpPr>
          <p:spPr bwMode="auto">
            <a:xfrm>
              <a:off x="401" y="3364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70" name="Group 33"/>
          <p:cNvGrpSpPr>
            <a:grpSpLocks/>
          </p:cNvGrpSpPr>
          <p:nvPr/>
        </p:nvGrpSpPr>
        <p:grpSpPr bwMode="auto">
          <a:xfrm>
            <a:off x="2831059" y="2837180"/>
            <a:ext cx="478242" cy="768350"/>
            <a:chOff x="392" y="2989"/>
            <a:chExt cx="226" cy="484"/>
          </a:xfrm>
        </p:grpSpPr>
        <p:sp>
          <p:nvSpPr>
            <p:cNvPr id="45099" name="Rectangle 34"/>
            <p:cNvSpPr>
              <a:spLocks noChangeArrowheads="1"/>
            </p:cNvSpPr>
            <p:nvPr/>
          </p:nvSpPr>
          <p:spPr bwMode="auto">
            <a:xfrm>
              <a:off x="400" y="2989"/>
              <a:ext cx="217" cy="484"/>
            </a:xfrm>
            <a:prstGeom prst="rect">
              <a:avLst/>
            </a:prstGeom>
            <a:solidFill>
              <a:srgbClr val="99CCFF">
                <a:alpha val="34901"/>
              </a:srgbClr>
            </a:solidFill>
            <a:ln w="25400">
              <a:solidFill>
                <a:schemeClr val="tx1"/>
              </a:solidFill>
              <a:prstDash val="sysDot"/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00" name="Line 35"/>
            <p:cNvSpPr>
              <a:spLocks noChangeShapeType="1"/>
            </p:cNvSpPr>
            <p:nvPr/>
          </p:nvSpPr>
          <p:spPr bwMode="auto">
            <a:xfrm>
              <a:off x="392" y="3105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1" name="Line 36"/>
            <p:cNvSpPr>
              <a:spLocks noChangeShapeType="1"/>
            </p:cNvSpPr>
            <p:nvPr/>
          </p:nvSpPr>
          <p:spPr bwMode="auto">
            <a:xfrm>
              <a:off x="401" y="3239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2" name="Line 37"/>
            <p:cNvSpPr>
              <a:spLocks noChangeShapeType="1"/>
            </p:cNvSpPr>
            <p:nvPr/>
          </p:nvSpPr>
          <p:spPr bwMode="auto">
            <a:xfrm>
              <a:off x="401" y="3364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71" name="Group 38"/>
          <p:cNvGrpSpPr>
            <a:grpSpLocks/>
          </p:cNvGrpSpPr>
          <p:nvPr/>
        </p:nvGrpSpPr>
        <p:grpSpPr bwMode="auto">
          <a:xfrm>
            <a:off x="3313533" y="2835593"/>
            <a:ext cx="478242" cy="768350"/>
            <a:chOff x="392" y="2989"/>
            <a:chExt cx="226" cy="484"/>
          </a:xfrm>
        </p:grpSpPr>
        <p:sp>
          <p:nvSpPr>
            <p:cNvPr id="45095" name="Rectangle 39"/>
            <p:cNvSpPr>
              <a:spLocks noChangeArrowheads="1"/>
            </p:cNvSpPr>
            <p:nvPr/>
          </p:nvSpPr>
          <p:spPr bwMode="auto">
            <a:xfrm>
              <a:off x="400" y="2989"/>
              <a:ext cx="217" cy="484"/>
            </a:xfrm>
            <a:prstGeom prst="rect">
              <a:avLst/>
            </a:prstGeom>
            <a:solidFill>
              <a:srgbClr val="9B0000">
                <a:alpha val="34901"/>
              </a:srgbClr>
            </a:solidFill>
            <a:ln w="25400">
              <a:solidFill>
                <a:schemeClr val="tx1"/>
              </a:solidFill>
              <a:prstDash val="sysDot"/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096" name="Line 40"/>
            <p:cNvSpPr>
              <a:spLocks noChangeShapeType="1"/>
            </p:cNvSpPr>
            <p:nvPr/>
          </p:nvSpPr>
          <p:spPr bwMode="auto">
            <a:xfrm>
              <a:off x="392" y="3105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7" name="Line 41"/>
            <p:cNvSpPr>
              <a:spLocks noChangeShapeType="1"/>
            </p:cNvSpPr>
            <p:nvPr/>
          </p:nvSpPr>
          <p:spPr bwMode="auto">
            <a:xfrm>
              <a:off x="401" y="3239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8" name="Line 42"/>
            <p:cNvSpPr>
              <a:spLocks noChangeShapeType="1"/>
            </p:cNvSpPr>
            <p:nvPr/>
          </p:nvSpPr>
          <p:spPr bwMode="auto">
            <a:xfrm>
              <a:off x="401" y="3364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73" name="Line 44"/>
          <p:cNvSpPr>
            <a:spLocks noChangeShapeType="1"/>
          </p:cNvSpPr>
          <p:nvPr/>
        </p:nvSpPr>
        <p:spPr bwMode="auto">
          <a:xfrm flipV="1">
            <a:off x="1841582" y="3650439"/>
            <a:ext cx="675649" cy="1763837"/>
          </a:xfrm>
          <a:prstGeom prst="line">
            <a:avLst/>
          </a:prstGeom>
          <a:noFill/>
          <a:ln w="38100">
            <a:solidFill>
              <a:srgbClr val="99CCFF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4601" name="AutoShape 57"/>
          <p:cNvSpPr>
            <a:spLocks noChangeArrowheads="1"/>
          </p:cNvSpPr>
          <p:nvPr/>
        </p:nvSpPr>
        <p:spPr bwMode="auto">
          <a:xfrm>
            <a:off x="5128974" y="4467534"/>
            <a:ext cx="2279493" cy="199083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25400">
            <a:solidFill>
              <a:srgbClr val="808080"/>
            </a:solidFill>
            <a:round/>
            <a:headEnd/>
            <a:tailEnd type="none" w="lg" len="med"/>
          </a:ln>
        </p:spPr>
        <p:txBody>
          <a:bodyPr wrap="none" anchor="t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en-US" sz="1800" b="1" dirty="0">
                <a:solidFill>
                  <a:schemeClr val="tx1"/>
                </a:solidFill>
                <a:latin typeface="Arial" pitchFamily="34" charset="0"/>
              </a:rPr>
              <a:t>Cache</a:t>
            </a: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7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058" y="5008549"/>
            <a:ext cx="1743049" cy="1276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70588" y="2634776"/>
            <a:ext cx="1236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/Project</a:t>
            </a:r>
          </a:p>
          <a:p>
            <a:r>
              <a:rPr lang="en-US" sz="1200" dirty="0" smtClean="0"/>
              <a:t>     /VDB</a:t>
            </a:r>
          </a:p>
          <a:p>
            <a:r>
              <a:rPr lang="en-US" sz="1200" dirty="0" smtClean="0"/>
              <a:t>     /Application</a:t>
            </a:r>
          </a:p>
          <a:p>
            <a:r>
              <a:rPr lang="en-US" sz="1200" dirty="0" smtClean="0"/>
              <a:t>     /Business</a:t>
            </a:r>
          </a:p>
          <a:p>
            <a:r>
              <a:rPr lang="en-US" sz="1200" dirty="0" smtClean="0"/>
              <a:t>     /Physical</a:t>
            </a:r>
            <a:endParaRPr lang="en-US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2350239" y="3193822"/>
            <a:ext cx="563402" cy="276999"/>
            <a:chOff x="1356838" y="5420132"/>
            <a:chExt cx="563402" cy="276999"/>
          </a:xfrm>
        </p:grpSpPr>
        <p:sp>
          <p:nvSpPr>
            <p:cNvPr id="1644597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387988" y="5430018"/>
            <a:ext cx="563402" cy="276999"/>
            <a:chOff x="3118292" y="5526814"/>
            <a:chExt cx="563402" cy="276999"/>
          </a:xfrm>
        </p:grpSpPr>
        <p:sp>
          <p:nvSpPr>
            <p:cNvPr id="1644596" name="Rectangle 52"/>
            <p:cNvSpPr>
              <a:spLocks noChangeArrowheads="1"/>
            </p:cNvSpPr>
            <p:nvPr/>
          </p:nvSpPr>
          <p:spPr bwMode="auto">
            <a:xfrm>
              <a:off x="3170395" y="5559745"/>
              <a:ext cx="459196" cy="211138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118292" y="5526814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2339658" y="3396210"/>
            <a:ext cx="563402" cy="276999"/>
            <a:chOff x="3118292" y="5526814"/>
            <a:chExt cx="563402" cy="276999"/>
          </a:xfrm>
        </p:grpSpPr>
        <p:sp>
          <p:nvSpPr>
            <p:cNvPr id="106" name="Rectangle 52"/>
            <p:cNvSpPr>
              <a:spLocks noChangeArrowheads="1"/>
            </p:cNvSpPr>
            <p:nvPr/>
          </p:nvSpPr>
          <p:spPr bwMode="auto">
            <a:xfrm>
              <a:off x="3170395" y="5559745"/>
              <a:ext cx="459196" cy="211138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118292" y="5526814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2350239" y="2787422"/>
            <a:ext cx="563402" cy="276999"/>
            <a:chOff x="1356838" y="5420132"/>
            <a:chExt cx="563402" cy="276999"/>
          </a:xfrm>
        </p:grpSpPr>
        <p:sp>
          <p:nvSpPr>
            <p:cNvPr id="112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5776927" y="5922269"/>
            <a:ext cx="563402" cy="276999"/>
            <a:chOff x="1356838" y="5420132"/>
            <a:chExt cx="563402" cy="276999"/>
          </a:xfrm>
        </p:grpSpPr>
        <p:sp>
          <p:nvSpPr>
            <p:cNvPr id="115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902534" y="3067321"/>
            <a:ext cx="563402" cy="276999"/>
            <a:chOff x="4475585" y="5078683"/>
            <a:chExt cx="563402" cy="276999"/>
          </a:xfrm>
        </p:grpSpPr>
        <p:sp>
          <p:nvSpPr>
            <p:cNvPr id="118" name="Rectangle 53"/>
            <p:cNvSpPr>
              <a:spLocks noChangeArrowheads="1"/>
            </p:cNvSpPr>
            <p:nvPr/>
          </p:nvSpPr>
          <p:spPr bwMode="auto">
            <a:xfrm>
              <a:off x="4517501" y="5111615"/>
              <a:ext cx="459196" cy="211137"/>
            </a:xfrm>
            <a:prstGeom prst="rect">
              <a:avLst/>
            </a:prstGeom>
            <a:solidFill>
              <a:srgbClr val="66FF33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475585" y="5078683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pIL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901156" y="3277349"/>
            <a:ext cx="563402" cy="276999"/>
            <a:chOff x="4475585" y="5078683"/>
            <a:chExt cx="563402" cy="276999"/>
          </a:xfrm>
        </p:grpSpPr>
        <p:sp>
          <p:nvSpPr>
            <p:cNvPr id="122" name="Rectangle 53"/>
            <p:cNvSpPr>
              <a:spLocks noChangeArrowheads="1"/>
            </p:cNvSpPr>
            <p:nvPr/>
          </p:nvSpPr>
          <p:spPr bwMode="auto">
            <a:xfrm>
              <a:off x="4517501" y="5111615"/>
              <a:ext cx="459196" cy="211137"/>
            </a:xfrm>
            <a:prstGeom prst="rect">
              <a:avLst/>
            </a:prstGeom>
            <a:solidFill>
              <a:srgbClr val="66FF33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475585" y="5078683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pDL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784437" y="2629580"/>
            <a:ext cx="510167" cy="407352"/>
            <a:chOff x="5109862" y="3009453"/>
            <a:chExt cx="510167" cy="40735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724" y="3111302"/>
              <a:ext cx="307456" cy="305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109862" y="3009453"/>
              <a:ext cx="5101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sch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2350239" y="2990622"/>
            <a:ext cx="563402" cy="276999"/>
            <a:chOff x="1356838" y="5420132"/>
            <a:chExt cx="563402" cy="276999"/>
          </a:xfrm>
        </p:grpSpPr>
        <p:sp>
          <p:nvSpPr>
            <p:cNvPr id="135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77" name="Straight Connector 76"/>
          <p:cNvCxnSpPr/>
          <p:nvPr/>
        </p:nvCxnSpPr>
        <p:spPr>
          <a:xfrm flipV="1">
            <a:off x="3290256" y="3170480"/>
            <a:ext cx="683598" cy="97141"/>
          </a:xfrm>
          <a:prstGeom prst="line">
            <a:avLst/>
          </a:prstGeom>
          <a:ln w="38100">
            <a:solidFill>
              <a:srgbClr val="99CC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119" idx="3"/>
            <a:endCxn id="68" idx="0"/>
          </p:cNvCxnSpPr>
          <p:nvPr/>
        </p:nvCxnSpPr>
        <p:spPr>
          <a:xfrm>
            <a:off x="4465936" y="3205821"/>
            <a:ext cx="1583671" cy="2164084"/>
          </a:xfrm>
          <a:prstGeom prst="bentConnector2">
            <a:avLst/>
          </a:prstGeom>
          <a:ln w="38100">
            <a:solidFill>
              <a:srgbClr val="99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23" idx="2"/>
            <a:endCxn id="68" idx="1"/>
          </p:cNvCxnSpPr>
          <p:nvPr/>
        </p:nvCxnSpPr>
        <p:spPr>
          <a:xfrm rot="16200000" flipH="1">
            <a:off x="3979587" y="3757618"/>
            <a:ext cx="1954057" cy="1547516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979891" y="3698898"/>
            <a:ext cx="103577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Native Initial load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096323" y="4168540"/>
            <a:ext cx="1069007" cy="96949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Delta load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Insert/select</a:t>
            </a:r>
          </a:p>
          <a:p>
            <a:r>
              <a:rPr lang="en-US" sz="1200" dirty="0" err="1" smtClean="0">
                <a:solidFill>
                  <a:srgbClr val="000000"/>
                </a:solidFill>
              </a:rPr>
              <a:t>cachekey</a:t>
            </a:r>
            <a:r>
              <a:rPr lang="en-US" sz="1200" dirty="0" smtClean="0">
                <a:solidFill>
                  <a:srgbClr val="000000"/>
                </a:solidFill>
              </a:rPr>
              <a:t>:</a:t>
            </a:r>
          </a:p>
          <a:p>
            <a:r>
              <a:rPr lang="en-US" sz="1050" dirty="0" smtClean="0">
                <a:solidFill>
                  <a:srgbClr val="000000"/>
                </a:solidFill>
              </a:rPr>
              <a:t>IU=99999999</a:t>
            </a:r>
          </a:p>
          <a:p>
            <a:r>
              <a:rPr lang="en-US" sz="1050" dirty="0" smtClean="0">
                <a:solidFill>
                  <a:srgbClr val="000000"/>
                </a:solidFill>
              </a:rPr>
              <a:t> D=99999998</a:t>
            </a:r>
            <a:endParaRPr lang="en-US" sz="1050" dirty="0">
              <a:solidFill>
                <a:srgbClr val="000000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5730373" y="5369905"/>
            <a:ext cx="638468" cy="276999"/>
            <a:chOff x="10245947" y="4123883"/>
            <a:chExt cx="638468" cy="276999"/>
          </a:xfrm>
        </p:grpSpPr>
        <p:sp>
          <p:nvSpPr>
            <p:cNvPr id="67" name="Rectangle 53"/>
            <p:cNvSpPr>
              <a:spLocks noChangeArrowheads="1"/>
            </p:cNvSpPr>
            <p:nvPr/>
          </p:nvSpPr>
          <p:spPr bwMode="auto">
            <a:xfrm>
              <a:off x="10328503" y="4156815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245947" y="4123883"/>
              <a:ext cx="638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V1stg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1" name="Straight Arrow Connector 10"/>
          <p:cNvCxnSpPr>
            <a:stCxn id="68" idx="2"/>
            <a:endCxn id="116" idx="0"/>
          </p:cNvCxnSpPr>
          <p:nvPr/>
        </p:nvCxnSpPr>
        <p:spPr>
          <a:xfrm>
            <a:off x="6049607" y="5646904"/>
            <a:ext cx="9021" cy="275365"/>
          </a:xfrm>
          <a:prstGeom prst="straightConnector1">
            <a:avLst/>
          </a:prstGeom>
          <a:ln w="28575">
            <a:solidFill>
              <a:srgbClr val="99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2005932" y="5722310"/>
            <a:ext cx="563402" cy="276999"/>
            <a:chOff x="3118292" y="5526814"/>
            <a:chExt cx="563402" cy="276999"/>
          </a:xfrm>
        </p:grpSpPr>
        <p:sp>
          <p:nvSpPr>
            <p:cNvPr id="75" name="Rectangle 52"/>
            <p:cNvSpPr>
              <a:spLocks noChangeArrowheads="1"/>
            </p:cNvSpPr>
            <p:nvPr/>
          </p:nvSpPr>
          <p:spPr bwMode="auto">
            <a:xfrm>
              <a:off x="3170395" y="5559745"/>
              <a:ext cx="459196" cy="211138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118292" y="5526814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T1D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20" name="Elbow Connector 19"/>
          <p:cNvCxnSpPr>
            <a:stCxn id="96" idx="2"/>
            <a:endCxn id="76" idx="1"/>
          </p:cNvCxnSpPr>
          <p:nvPr/>
        </p:nvCxnSpPr>
        <p:spPr>
          <a:xfrm rot="16200000" flipH="1">
            <a:off x="1760914" y="5615791"/>
            <a:ext cx="153793" cy="33624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942835" y="5884209"/>
            <a:ext cx="726854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Trigger: Delete</a:t>
            </a:r>
            <a:endParaRPr lang="en-US" sz="1200" dirty="0">
              <a:solidFill>
                <a:srgbClr val="000000"/>
              </a:solidFill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2797782" y="3394769"/>
            <a:ext cx="563402" cy="276999"/>
            <a:chOff x="3118292" y="5526814"/>
            <a:chExt cx="563402" cy="276999"/>
          </a:xfrm>
        </p:grpSpPr>
        <p:sp>
          <p:nvSpPr>
            <p:cNvPr id="89" name="Rectangle 52"/>
            <p:cNvSpPr>
              <a:spLocks noChangeArrowheads="1"/>
            </p:cNvSpPr>
            <p:nvPr/>
          </p:nvSpPr>
          <p:spPr bwMode="auto">
            <a:xfrm>
              <a:off x="3170395" y="5559745"/>
              <a:ext cx="459196" cy="211138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118292" y="5526814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T1D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91" name="Line 44"/>
          <p:cNvSpPr>
            <a:spLocks noChangeShapeType="1"/>
          </p:cNvSpPr>
          <p:nvPr/>
        </p:nvSpPr>
        <p:spPr bwMode="auto">
          <a:xfrm flipV="1">
            <a:off x="2287634" y="3638837"/>
            <a:ext cx="773024" cy="2068180"/>
          </a:xfrm>
          <a:prstGeom prst="line">
            <a:avLst/>
          </a:prstGeom>
          <a:noFill/>
          <a:ln w="38100">
            <a:solidFill>
              <a:srgbClr val="99CCFF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92" name="Straight Arrow Connector 91"/>
          <p:cNvCxnSpPr/>
          <p:nvPr/>
        </p:nvCxnSpPr>
        <p:spPr>
          <a:xfrm>
            <a:off x="5890711" y="5663112"/>
            <a:ext cx="9021" cy="27536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Line 43"/>
          <p:cNvSpPr>
            <a:spLocks noChangeShapeType="1"/>
          </p:cNvSpPr>
          <p:nvPr/>
        </p:nvSpPr>
        <p:spPr bwMode="auto">
          <a:xfrm flipV="1">
            <a:off x="3290256" y="3470821"/>
            <a:ext cx="654194" cy="417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4039520" y="5783769"/>
            <a:ext cx="1040826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Native SQL Merge Into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062362" y="5991013"/>
            <a:ext cx="1523748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Delete Audit Table: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SDT (delete date)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27" name="Straight Arrow Connector 26"/>
          <p:cNvCxnSpPr>
            <a:stCxn id="95" idx="3"/>
          </p:cNvCxnSpPr>
          <p:nvPr/>
        </p:nvCxnSpPr>
        <p:spPr>
          <a:xfrm flipV="1">
            <a:off x="5080346" y="5800794"/>
            <a:ext cx="738497" cy="21380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/>
          <p:cNvGrpSpPr/>
          <p:nvPr/>
        </p:nvGrpSpPr>
        <p:grpSpPr>
          <a:xfrm>
            <a:off x="2770493" y="3182553"/>
            <a:ext cx="638468" cy="276999"/>
            <a:chOff x="10245947" y="4123883"/>
            <a:chExt cx="638468" cy="276999"/>
          </a:xfrm>
        </p:grpSpPr>
        <p:sp>
          <p:nvSpPr>
            <p:cNvPr id="101" name="Rectangle 53"/>
            <p:cNvSpPr>
              <a:spLocks noChangeArrowheads="1"/>
            </p:cNvSpPr>
            <p:nvPr/>
          </p:nvSpPr>
          <p:spPr bwMode="auto">
            <a:xfrm>
              <a:off x="10328503" y="4156815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0245947" y="4123883"/>
              <a:ext cx="638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V1stg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45072" name="Line 43"/>
          <p:cNvSpPr>
            <a:spLocks noChangeShapeType="1"/>
          </p:cNvSpPr>
          <p:nvPr/>
        </p:nvSpPr>
        <p:spPr bwMode="auto">
          <a:xfrm flipV="1">
            <a:off x="2824237" y="3374125"/>
            <a:ext cx="1118836" cy="4172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Rectangle 5"/>
          <p:cNvSpPr txBox="1">
            <a:spLocks noChangeArrowheads="1"/>
          </p:cNvSpPr>
          <p:nvPr/>
        </p:nvSpPr>
        <p:spPr>
          <a:xfrm>
            <a:off x="7195107" y="4037275"/>
            <a:ext cx="4780358" cy="11304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106FE2"/>
              </a:buClr>
              <a:buSzPct val="100000"/>
              <a:buFont typeface="Wingdings" charset="2"/>
              <a:buChar char="§"/>
              <a:tabLst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rgbClr val="106FE2"/>
              </a:buClr>
              <a:buFont typeface="Lucida Grande"/>
              <a:buChar char="–"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6858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8667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0302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GB" altLang="en-US" sz="1600" dirty="0"/>
              <a:t>Delta load </a:t>
            </a:r>
            <a:r>
              <a:rPr lang="en-GB" altLang="en-US" sz="1600" dirty="0" smtClean="0"/>
              <a:t>procedure</a:t>
            </a:r>
            <a:r>
              <a:rPr lang="en-GB" altLang="en-US" sz="1600" dirty="0"/>
              <a:t> </a:t>
            </a:r>
            <a:r>
              <a:rPr lang="en-GB" altLang="en-US" sz="1600" dirty="0" smtClean="0"/>
              <a:t>logic</a:t>
            </a:r>
          </a:p>
          <a:p>
            <a:pPr lvl="1">
              <a:lnSpc>
                <a:spcPct val="80000"/>
              </a:lnSpc>
            </a:pPr>
            <a:r>
              <a:rPr lang="en-GB" altLang="en-US" sz="1400" dirty="0" smtClean="0"/>
              <a:t>IU: SDT &gt; </a:t>
            </a:r>
            <a:r>
              <a:rPr lang="en-GB" altLang="en-US" sz="1400" dirty="0" err="1" smtClean="0"/>
              <a:t>incrMaintLevel</a:t>
            </a:r>
            <a:r>
              <a:rPr lang="en-GB" altLang="en-US" sz="1400" dirty="0" smtClean="0"/>
              <a:t> and SDT &lt;= </a:t>
            </a:r>
            <a:r>
              <a:rPr lang="en-GB" altLang="en-US" sz="1400" dirty="0" err="1" smtClean="0"/>
              <a:t>MaxIncrRow</a:t>
            </a:r>
            <a:endParaRPr lang="en-GB" altLang="en-US" sz="1400" dirty="0" smtClean="0"/>
          </a:p>
          <a:p>
            <a:pPr lvl="1">
              <a:lnSpc>
                <a:spcPct val="80000"/>
              </a:lnSpc>
            </a:pPr>
            <a:r>
              <a:rPr lang="en-GB" altLang="en-US" sz="1400" dirty="0" smtClean="0"/>
              <a:t>D: SDT &gt; </a:t>
            </a:r>
            <a:r>
              <a:rPr lang="en-GB" altLang="en-US" sz="1400" dirty="0" err="1" smtClean="0"/>
              <a:t>incrMaintLevel</a:t>
            </a:r>
            <a:r>
              <a:rPr lang="en-GB" altLang="en-US" sz="1400" dirty="0" smtClean="0"/>
              <a:t> and SDT &lt;= </a:t>
            </a:r>
            <a:r>
              <a:rPr lang="en-GB" altLang="en-US" sz="1400" dirty="0" err="1" smtClean="0"/>
              <a:t>MaxDelrRow</a:t>
            </a:r>
            <a:endParaRPr lang="en-GB" altLang="en-US" sz="1400" dirty="0" smtClean="0"/>
          </a:p>
        </p:txBody>
      </p:sp>
      <p:sp>
        <p:nvSpPr>
          <p:cNvPr id="117" name="TextBox 116"/>
          <p:cNvSpPr txBox="1"/>
          <p:nvPr/>
        </p:nvSpPr>
        <p:spPr>
          <a:xfrm>
            <a:off x="6554941" y="5902916"/>
            <a:ext cx="945688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</a:rPr>
              <a:t>c</a:t>
            </a:r>
            <a:r>
              <a:rPr lang="en-US" sz="1200" dirty="0" err="1" smtClean="0">
                <a:solidFill>
                  <a:srgbClr val="000000"/>
                </a:solidFill>
              </a:rPr>
              <a:t>achekey</a:t>
            </a:r>
            <a:endParaRPr lang="en-US" sz="1200" dirty="0" smtClean="0">
              <a:solidFill>
                <a:srgbClr val="000000"/>
              </a:solidFill>
            </a:endParaRPr>
          </a:p>
          <a:p>
            <a:r>
              <a:rPr lang="en-US" sz="1200" dirty="0" smtClean="0">
                <a:solidFill>
                  <a:srgbClr val="000000"/>
                </a:solidFill>
              </a:rPr>
              <a:t>columns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20" name="Straight Arrow Connector 119"/>
          <p:cNvCxnSpPr>
            <a:stCxn id="117" idx="1"/>
          </p:cNvCxnSpPr>
          <p:nvPr/>
        </p:nvCxnSpPr>
        <p:spPr>
          <a:xfrm flipH="1" flipV="1">
            <a:off x="6340329" y="6060769"/>
            <a:ext cx="214612" cy="7298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6049607" y="5646904"/>
            <a:ext cx="9021" cy="275365"/>
          </a:xfrm>
          <a:prstGeom prst="straightConnector1">
            <a:avLst/>
          </a:prstGeom>
          <a:ln w="28575">
            <a:solidFill>
              <a:srgbClr val="99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6554941" y="5398875"/>
            <a:ext cx="105780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Local Insert/select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26" name="Straight Arrow Connector 125"/>
          <p:cNvCxnSpPr>
            <a:stCxn id="125" idx="1"/>
          </p:cNvCxnSpPr>
          <p:nvPr/>
        </p:nvCxnSpPr>
        <p:spPr>
          <a:xfrm flipH="1">
            <a:off x="6110284" y="5629708"/>
            <a:ext cx="444657" cy="15487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210175" y="1089275"/>
            <a:ext cx="293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CACHE_TYPE = MT1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7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64460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3692" y="1338947"/>
            <a:ext cx="11521440" cy="391654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alpha val="40000"/>
                </a:schemeClr>
              </a:gs>
              <a:gs pos="100000">
                <a:schemeClr val="bg1">
                  <a:alpha val="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40" tIns="45371" rIns="90740" bIns="45371" rtlCol="0" anchor="ctr"/>
          <a:lstStyle/>
          <a:p>
            <a:pPr algn="ctr" defTabSz="907486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541806" y="1496292"/>
            <a:ext cx="5406414" cy="345109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>
                <a:latin typeface="+mn-lt"/>
              </a:rPr>
              <a:t>Overview</a:t>
            </a:r>
          </a:p>
          <a:p>
            <a:pPr>
              <a:lnSpc>
                <a:spcPct val="90000"/>
              </a:lnSpc>
            </a:pPr>
            <a:r>
              <a:rPr lang="en-US" sz="2800" dirty="0" smtClean="0">
                <a:latin typeface="+mn-lt"/>
              </a:rPr>
              <a:t>Details</a:t>
            </a:r>
          </a:p>
          <a:p>
            <a:pPr>
              <a:lnSpc>
                <a:spcPct val="90000"/>
              </a:lnSpc>
            </a:pPr>
            <a:r>
              <a:rPr lang="en-US" sz="2800" dirty="0" smtClean="0">
                <a:latin typeface="+mn-lt"/>
              </a:rPr>
              <a:t>Methodologies (Cache Types)</a:t>
            </a:r>
            <a:endParaRPr lang="en-US" sz="2800" dirty="0" smtClean="0">
              <a:latin typeface="+mn-lt"/>
            </a:endParaRPr>
          </a:p>
          <a:p>
            <a:pPr>
              <a:lnSpc>
                <a:spcPct val="90000"/>
              </a:lnSpc>
            </a:pPr>
            <a:endParaRPr lang="en-US" sz="2800" dirty="0">
              <a:latin typeface="+mn-lt"/>
            </a:endParaRPr>
          </a:p>
          <a:p>
            <a:pPr>
              <a:lnSpc>
                <a:spcPct val="90000"/>
              </a:lnSpc>
            </a:pPr>
            <a:endParaRPr lang="en-US" sz="2800" dirty="0" smtClean="0">
              <a:latin typeface="+mn-lt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896100" y="1671456"/>
            <a:ext cx="3581400" cy="5059363"/>
          </a:xfrm>
          <a:prstGeom prst="rect">
            <a:avLst/>
          </a:prstGeom>
        </p:spPr>
        <p:txBody>
          <a:bodyPr/>
          <a:lstStyle>
            <a:lvl1pPr marL="227340" indent="-227340" algn="l" defTabSz="909272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106FE2"/>
              </a:buClr>
              <a:buSzPct val="100000"/>
              <a:buFont typeface="Wingdings" charset="2"/>
              <a:buChar char="§"/>
              <a:tabLst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04215" indent="0" algn="l" defTabSz="909272" rtl="0" eaLnBrk="1" latinLnBrk="0" hangingPunct="1">
              <a:lnSpc>
                <a:spcPct val="95000"/>
              </a:lnSpc>
              <a:spcBef>
                <a:spcPts val="840"/>
              </a:spcBef>
              <a:buClr>
                <a:srgbClr val="106FE2"/>
              </a:buClr>
              <a:buFont typeface="Lucida Grande"/>
              <a:buChar char="–"/>
              <a:defRPr lang="en-US" sz="19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682018" indent="-1588" algn="l" defTabSz="909272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861916" indent="0" algn="l" defTabSz="909272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024509" indent="0" algn="l" defTabSz="909272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00554" indent="-227340" algn="l" defTabSz="90927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55073" indent="-227340" algn="l" defTabSz="90927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09758" indent="-227340" algn="l" defTabSz="90927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4392" indent="-227340" algn="l" defTabSz="90927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2814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AutoShape 57"/>
          <p:cNvSpPr>
            <a:spLocks noChangeArrowheads="1"/>
          </p:cNvSpPr>
          <p:nvPr/>
        </p:nvSpPr>
        <p:spPr bwMode="auto">
          <a:xfrm>
            <a:off x="738083" y="4602480"/>
            <a:ext cx="2426615" cy="1683826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25400">
            <a:solidFill>
              <a:srgbClr val="808080"/>
            </a:solidFill>
            <a:round/>
            <a:headEnd/>
            <a:tailEnd type="none" w="lg" len="med"/>
          </a:ln>
        </p:spPr>
        <p:txBody>
          <a:bodyPr wrap="none" anchor="t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en-US" sz="1800" b="1" dirty="0" smtClean="0">
                <a:solidFill>
                  <a:schemeClr val="tx1"/>
                </a:solidFill>
                <a:latin typeface="Arial" pitchFamily="34" charset="0"/>
              </a:rPr>
              <a:t>SOR</a:t>
            </a: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91372" y="1563091"/>
            <a:ext cx="5918912" cy="2598699"/>
            <a:chOff x="3832019" y="2864069"/>
            <a:chExt cx="4713426" cy="2105863"/>
          </a:xfrm>
        </p:grpSpPr>
        <p:grpSp>
          <p:nvGrpSpPr>
            <p:cNvPr id="82" name="Group 27"/>
            <p:cNvGrpSpPr/>
            <p:nvPr/>
          </p:nvGrpSpPr>
          <p:grpSpPr>
            <a:xfrm>
              <a:off x="3832019" y="2864069"/>
              <a:ext cx="4713426" cy="2105863"/>
              <a:chOff x="8140700" y="1473196"/>
              <a:chExt cx="3769725" cy="659845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8140700" y="1473196"/>
                <a:ext cx="3769725" cy="659845"/>
              </a:xfrm>
              <a:prstGeom prst="roundRect">
                <a:avLst>
                  <a:gd name="adj" fmla="val 5978"/>
                </a:avLst>
              </a:prstGeom>
              <a:gradFill flip="none" rotWithShape="1">
                <a:gsLst>
                  <a:gs pos="26000">
                    <a:srgbClr val="00C8CD"/>
                  </a:gs>
                  <a:gs pos="100000">
                    <a:srgbClr val="005D60"/>
                  </a:gs>
                </a:gsLst>
                <a:lin ang="5400000" scaled="0"/>
                <a:tileRect/>
              </a:gradFill>
              <a:ln w="152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63500" dir="5640000">
                  <a:srgbClr val="000000">
                    <a:alpha val="44000"/>
                  </a:srgbClr>
                </a:outerShdw>
              </a:effectLst>
              <a:scene3d>
                <a:camera prst="perspectiveFront" fov="0">
                  <a:rot lat="0" lon="0" rev="0"/>
                </a:camera>
                <a:lightRig rig="soft" dir="t">
                  <a:rot lat="0" lon="0" rev="9180000"/>
                </a:lightRig>
              </a:scene3d>
              <a:sp3d prstMaterial="softEdge">
                <a:bevelT w="311150" h="158750"/>
              </a:sp3d>
            </p:spPr>
            <p:txBody>
              <a:bodyPr anchor="ctr"/>
              <a:lstStyle/>
              <a:p>
                <a:pPr algn="ctr" defTabSz="913715">
                  <a:buClr>
                    <a:srgbClr val="FFFFFF"/>
                  </a:buClr>
                  <a:tabLst>
                    <a:tab pos="0" algn="l"/>
                    <a:tab pos="1218683" algn="l"/>
                    <a:tab pos="2437365" algn="l"/>
                    <a:tab pos="3656048" algn="l"/>
                    <a:tab pos="4874725" algn="l"/>
                    <a:tab pos="6093409" algn="l"/>
                    <a:tab pos="7312093" algn="l"/>
                    <a:tab pos="8530772" algn="l"/>
                    <a:tab pos="9749454" algn="l"/>
                    <a:tab pos="10968136" algn="l"/>
                    <a:tab pos="12186818" algn="l"/>
                    <a:tab pos="13405499" algn="l"/>
                  </a:tabLst>
                  <a:defRPr/>
                </a:pPr>
                <a:endParaRPr lang="en-GB" sz="2000" dirty="0">
                  <a:solidFill>
                    <a:srgbClr val="FFFFFF"/>
                  </a:solidFill>
                  <a:cs typeface="Arial"/>
                  <a:sym typeface="Wingdings" pitchFamily="2" charset="2"/>
                </a:endParaRPr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8220836" y="1507518"/>
                <a:ext cx="3338530" cy="177800"/>
              </a:xfrm>
              <a:prstGeom prst="roundRect">
                <a:avLst>
                  <a:gd name="adj" fmla="val 17960"/>
                </a:avLst>
              </a:prstGeom>
              <a:gradFill flip="none" rotWithShape="1">
                <a:gsLst>
                  <a:gs pos="0">
                    <a:srgbClr val="0096D6">
                      <a:alpha val="0"/>
                    </a:srgbClr>
                  </a:gs>
                  <a:gs pos="100000">
                    <a:srgbClr val="FFFFFF">
                      <a:alpha val="41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09"/>
                <a:r>
                  <a:rPr lang="en-US" sz="1900" dirty="0">
                    <a:solidFill>
                      <a:srgbClr val="FFFFFF"/>
                    </a:solidFill>
                  </a:rPr>
                  <a:t>  </a:t>
                </a:r>
              </a:p>
            </p:txBody>
          </p:sp>
        </p:grpSp>
        <p:sp>
          <p:nvSpPr>
            <p:cNvPr id="83" name="TextBox 6"/>
            <p:cNvSpPr txBox="1">
              <a:spLocks noChangeArrowheads="1"/>
            </p:cNvSpPr>
            <p:nvPr/>
          </p:nvSpPr>
          <p:spPr bwMode="auto">
            <a:xfrm>
              <a:off x="3906437" y="3043525"/>
              <a:ext cx="4586934" cy="276842"/>
            </a:xfrm>
            <a:prstGeom prst="rect">
              <a:avLst/>
            </a:prstGeom>
            <a:noFill/>
            <a:ln>
              <a:noFill/>
            </a:ln>
            <a:effectLst>
              <a:outerShdw blurRad="50800" dist="25400" dir="2700000">
                <a:srgbClr val="000000">
                  <a:alpha val="2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003399"/>
                  </a:solidFill>
                  <a:latin typeface="Arial" charset="0"/>
                  <a:ea typeface="ＭＳ Ｐゴシック" charset="0"/>
                  <a:cs typeface="Arial Unicode MS" charset="0"/>
                </a:defRPr>
              </a:lvl1pPr>
              <a:lvl2pPr marL="742950" indent="-28575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2pPr>
              <a:lvl3pPr marL="1143000" indent="-22860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3pPr>
              <a:lvl4pPr marL="1600200" indent="-22860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4pPr>
              <a:lvl5pPr marL="2057400" indent="-22860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sz="1800" dirty="0" smtClean="0">
                  <a:solidFill>
                    <a:srgbClr val="FFFFFF"/>
                  </a:solidFill>
                </a:rPr>
                <a:t>Virtual Data Layer</a:t>
              </a:r>
              <a:endParaRPr lang="en-US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44035" name="Rectangle 4"/>
          <p:cNvSpPr>
            <a:spLocks noGrp="1" noChangeArrowheads="1"/>
          </p:cNvSpPr>
          <p:nvPr>
            <p:ph type="title"/>
          </p:nvPr>
        </p:nvSpPr>
        <p:spPr>
          <a:xfrm>
            <a:off x="306188" y="68096"/>
            <a:ext cx="11678289" cy="838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Data Virtualization</a:t>
            </a:r>
            <a:r>
              <a:rPr lang="en-GB" dirty="0">
                <a:ea typeface="+mj-ea"/>
              </a:rPr>
              <a:t> </a:t>
            </a:r>
            <a:r>
              <a:rPr lang="en-GB" dirty="0" smtClean="0">
                <a:ea typeface="+mj-ea"/>
              </a:rPr>
              <a:t>– Incremental Merge Type 2 Caching</a:t>
            </a:r>
            <a:br>
              <a:rPr lang="en-GB" dirty="0" smtClean="0">
                <a:ea typeface="+mj-ea"/>
              </a:rPr>
            </a:br>
            <a:r>
              <a:rPr lang="en-GB" sz="2400" dirty="0"/>
              <a:t>Incremental </a:t>
            </a:r>
            <a:r>
              <a:rPr lang="en-GB" sz="2400" dirty="0" smtClean="0"/>
              <a:t>Refresh (Hybrid)</a:t>
            </a:r>
            <a:endParaRPr lang="en-US" dirty="0">
              <a:ea typeface="+mj-ea"/>
            </a:endParaRPr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110285" y="1064302"/>
            <a:ext cx="5932558" cy="346805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GB" altLang="en-US" dirty="0" smtClean="0"/>
              <a:t>Type 2 – uses bi-temporal history table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Accommodate Inserts, Updates</a:t>
            </a:r>
            <a:r>
              <a:rPr lang="en-GB" altLang="en-US" dirty="0"/>
              <a:t> and </a:t>
            </a:r>
            <a:r>
              <a:rPr lang="en-GB" altLang="en-US" dirty="0" smtClean="0"/>
              <a:t>Deletes</a:t>
            </a:r>
          </a:p>
          <a:p>
            <a:pPr lvl="1">
              <a:lnSpc>
                <a:spcPct val="80000"/>
              </a:lnSpc>
            </a:pPr>
            <a:r>
              <a:rPr lang="en-GB" altLang="en-US" dirty="0" smtClean="0"/>
              <a:t>Merge Into</a:t>
            </a:r>
            <a:endParaRPr lang="en-GB" altLang="en-US" dirty="0"/>
          </a:p>
          <a:p>
            <a:pPr>
              <a:lnSpc>
                <a:spcPct val="80000"/>
              </a:lnSpc>
            </a:pPr>
            <a:r>
              <a:rPr lang="en-GB" altLang="en-US" dirty="0" smtClean="0"/>
              <a:t>Initial load procedure – Native load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Delta load procedure – JDBC load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Individual periodic schedule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Cache Framework supported indexes</a:t>
            </a:r>
            <a:endParaRPr lang="en-US" altLang="en-US" dirty="0" smtClean="0"/>
          </a:p>
        </p:txBody>
      </p:sp>
      <p:pic>
        <p:nvPicPr>
          <p:cNvPr id="4506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47" y="5089740"/>
            <a:ext cx="1521486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4" name="AutoShape 9"/>
          <p:cNvSpPr>
            <a:spLocks noChangeArrowheads="1"/>
          </p:cNvSpPr>
          <p:nvPr/>
        </p:nvSpPr>
        <p:spPr bwMode="auto">
          <a:xfrm>
            <a:off x="1321387" y="2279968"/>
            <a:ext cx="3629991" cy="1563687"/>
          </a:xfrm>
          <a:prstGeom prst="can">
            <a:avLst>
              <a:gd name="adj" fmla="val 25000"/>
            </a:avLst>
          </a:prstGeom>
          <a:solidFill>
            <a:srgbClr val="DDDDDD"/>
          </a:solidFill>
          <a:ln w="25400">
            <a:solidFill>
              <a:schemeClr val="tx1"/>
            </a:solidFill>
            <a:prstDash val="dash"/>
            <a:round/>
            <a:headEnd/>
            <a:tailEnd type="none" w="lg" len="med"/>
          </a:ln>
        </p:spPr>
        <p:txBody>
          <a:bodyPr wrap="none" anchor="ctr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en-GB" altLang="en-US" sz="1800" b="1">
                <a:solidFill>
                  <a:schemeClr val="tx1"/>
                </a:solidFill>
                <a:latin typeface="Arial" pitchFamily="34" charset="0"/>
              </a:rPr>
              <a:t>DW / DM</a:t>
            </a:r>
          </a:p>
          <a:p>
            <a:pPr algn="l" eaLnBrk="1" hangingPunct="1">
              <a:spcBef>
                <a:spcPct val="20000"/>
              </a:spcBef>
            </a:pPr>
            <a:endParaRPr lang="en-GB" altLang="en-US" sz="1800" b="1">
              <a:solidFill>
                <a:schemeClr val="tx1"/>
              </a:solidFill>
              <a:latin typeface="Arial" pitchFamily="34" charset="0"/>
            </a:endParaRPr>
          </a:p>
          <a:p>
            <a:pPr algn="l" eaLnBrk="1" hangingPunct="1">
              <a:spcBef>
                <a:spcPct val="20000"/>
              </a:spcBef>
            </a:pPr>
            <a:endParaRPr lang="en-GB" altLang="en-US" sz="1800" b="1">
              <a:solidFill>
                <a:schemeClr val="tx1"/>
              </a:solidFill>
              <a:latin typeface="Arial" pitchFamily="34" charset="0"/>
            </a:endParaRPr>
          </a:p>
          <a:p>
            <a:pPr algn="l" eaLnBrk="1" hangingPunct="1">
              <a:spcBef>
                <a:spcPct val="20000"/>
              </a:spcBef>
            </a:pPr>
            <a:endParaRPr lang="en-GB" altLang="en-US" sz="1800" b="1">
              <a:solidFill>
                <a:schemeClr val="tx1"/>
              </a:solidFill>
              <a:latin typeface="Arial" pitchFamily="34" charset="0"/>
            </a:endParaRPr>
          </a:p>
          <a:p>
            <a:pPr algn="l" eaLnBrk="1" hangingPunct="1">
              <a:spcBef>
                <a:spcPct val="20000"/>
              </a:spcBef>
            </a:pPr>
            <a:endParaRPr lang="en-US" altLang="en-US" sz="1800" b="1">
              <a:solidFill>
                <a:schemeClr val="tx1"/>
              </a:solidFill>
              <a:latin typeface="Arial" pitchFamily="34" charset="0"/>
            </a:endParaRPr>
          </a:p>
        </p:txBody>
      </p:sp>
      <p:grpSp>
        <p:nvGrpSpPr>
          <p:cNvPr id="45069" name="Group 28"/>
          <p:cNvGrpSpPr>
            <a:grpSpLocks/>
          </p:cNvGrpSpPr>
          <p:nvPr/>
        </p:nvGrpSpPr>
        <p:grpSpPr bwMode="auto">
          <a:xfrm>
            <a:off x="2391761" y="2830836"/>
            <a:ext cx="478242" cy="768351"/>
            <a:chOff x="392" y="2989"/>
            <a:chExt cx="226" cy="484"/>
          </a:xfrm>
        </p:grpSpPr>
        <p:sp>
          <p:nvSpPr>
            <p:cNvPr id="45103" name="Rectangle 29"/>
            <p:cNvSpPr>
              <a:spLocks noChangeArrowheads="1"/>
            </p:cNvSpPr>
            <p:nvPr/>
          </p:nvSpPr>
          <p:spPr bwMode="auto">
            <a:xfrm>
              <a:off x="400" y="2989"/>
              <a:ext cx="217" cy="484"/>
            </a:xfrm>
            <a:prstGeom prst="rect">
              <a:avLst/>
            </a:prstGeom>
            <a:solidFill>
              <a:schemeClr val="folHlink">
                <a:alpha val="34901"/>
              </a:schemeClr>
            </a:solidFill>
            <a:ln w="25400">
              <a:solidFill>
                <a:schemeClr val="tx1"/>
              </a:solidFill>
              <a:prstDash val="sysDot"/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04" name="Line 30"/>
            <p:cNvSpPr>
              <a:spLocks noChangeShapeType="1"/>
            </p:cNvSpPr>
            <p:nvPr/>
          </p:nvSpPr>
          <p:spPr bwMode="auto">
            <a:xfrm>
              <a:off x="392" y="3105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5" name="Line 31"/>
            <p:cNvSpPr>
              <a:spLocks noChangeShapeType="1"/>
            </p:cNvSpPr>
            <p:nvPr/>
          </p:nvSpPr>
          <p:spPr bwMode="auto">
            <a:xfrm>
              <a:off x="401" y="3239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6" name="Line 32"/>
            <p:cNvSpPr>
              <a:spLocks noChangeShapeType="1"/>
            </p:cNvSpPr>
            <p:nvPr/>
          </p:nvSpPr>
          <p:spPr bwMode="auto">
            <a:xfrm>
              <a:off x="401" y="3364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70" name="Group 33"/>
          <p:cNvGrpSpPr>
            <a:grpSpLocks/>
          </p:cNvGrpSpPr>
          <p:nvPr/>
        </p:nvGrpSpPr>
        <p:grpSpPr bwMode="auto">
          <a:xfrm>
            <a:off x="2831059" y="2837180"/>
            <a:ext cx="478242" cy="768350"/>
            <a:chOff x="392" y="2989"/>
            <a:chExt cx="226" cy="484"/>
          </a:xfrm>
        </p:grpSpPr>
        <p:sp>
          <p:nvSpPr>
            <p:cNvPr id="45099" name="Rectangle 34"/>
            <p:cNvSpPr>
              <a:spLocks noChangeArrowheads="1"/>
            </p:cNvSpPr>
            <p:nvPr/>
          </p:nvSpPr>
          <p:spPr bwMode="auto">
            <a:xfrm>
              <a:off x="400" y="2989"/>
              <a:ext cx="217" cy="484"/>
            </a:xfrm>
            <a:prstGeom prst="rect">
              <a:avLst/>
            </a:prstGeom>
            <a:solidFill>
              <a:srgbClr val="99CCFF">
                <a:alpha val="34901"/>
              </a:srgbClr>
            </a:solidFill>
            <a:ln w="25400">
              <a:solidFill>
                <a:schemeClr val="tx1"/>
              </a:solidFill>
              <a:prstDash val="sysDot"/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00" name="Line 35"/>
            <p:cNvSpPr>
              <a:spLocks noChangeShapeType="1"/>
            </p:cNvSpPr>
            <p:nvPr/>
          </p:nvSpPr>
          <p:spPr bwMode="auto">
            <a:xfrm>
              <a:off x="392" y="3105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1" name="Line 36"/>
            <p:cNvSpPr>
              <a:spLocks noChangeShapeType="1"/>
            </p:cNvSpPr>
            <p:nvPr/>
          </p:nvSpPr>
          <p:spPr bwMode="auto">
            <a:xfrm>
              <a:off x="401" y="3239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2" name="Line 37"/>
            <p:cNvSpPr>
              <a:spLocks noChangeShapeType="1"/>
            </p:cNvSpPr>
            <p:nvPr/>
          </p:nvSpPr>
          <p:spPr bwMode="auto">
            <a:xfrm>
              <a:off x="401" y="3364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71" name="Group 38"/>
          <p:cNvGrpSpPr>
            <a:grpSpLocks/>
          </p:cNvGrpSpPr>
          <p:nvPr/>
        </p:nvGrpSpPr>
        <p:grpSpPr bwMode="auto">
          <a:xfrm>
            <a:off x="3313533" y="2835593"/>
            <a:ext cx="478242" cy="768350"/>
            <a:chOff x="392" y="2989"/>
            <a:chExt cx="226" cy="484"/>
          </a:xfrm>
        </p:grpSpPr>
        <p:sp>
          <p:nvSpPr>
            <p:cNvPr id="45095" name="Rectangle 39"/>
            <p:cNvSpPr>
              <a:spLocks noChangeArrowheads="1"/>
            </p:cNvSpPr>
            <p:nvPr/>
          </p:nvSpPr>
          <p:spPr bwMode="auto">
            <a:xfrm>
              <a:off x="400" y="2989"/>
              <a:ext cx="217" cy="484"/>
            </a:xfrm>
            <a:prstGeom prst="rect">
              <a:avLst/>
            </a:prstGeom>
            <a:solidFill>
              <a:srgbClr val="9B0000">
                <a:alpha val="34901"/>
              </a:srgbClr>
            </a:solidFill>
            <a:ln w="25400">
              <a:solidFill>
                <a:schemeClr val="tx1"/>
              </a:solidFill>
              <a:prstDash val="sysDot"/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096" name="Line 40"/>
            <p:cNvSpPr>
              <a:spLocks noChangeShapeType="1"/>
            </p:cNvSpPr>
            <p:nvPr/>
          </p:nvSpPr>
          <p:spPr bwMode="auto">
            <a:xfrm>
              <a:off x="392" y="3105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7" name="Line 41"/>
            <p:cNvSpPr>
              <a:spLocks noChangeShapeType="1"/>
            </p:cNvSpPr>
            <p:nvPr/>
          </p:nvSpPr>
          <p:spPr bwMode="auto">
            <a:xfrm>
              <a:off x="401" y="3239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8" name="Line 42"/>
            <p:cNvSpPr>
              <a:spLocks noChangeShapeType="1"/>
            </p:cNvSpPr>
            <p:nvPr/>
          </p:nvSpPr>
          <p:spPr bwMode="auto">
            <a:xfrm>
              <a:off x="401" y="3364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73" name="Line 44"/>
          <p:cNvSpPr>
            <a:spLocks noChangeShapeType="1"/>
          </p:cNvSpPr>
          <p:nvPr/>
        </p:nvSpPr>
        <p:spPr bwMode="auto">
          <a:xfrm flipV="1">
            <a:off x="1841582" y="3650439"/>
            <a:ext cx="675649" cy="1763837"/>
          </a:xfrm>
          <a:prstGeom prst="line">
            <a:avLst/>
          </a:prstGeom>
          <a:noFill/>
          <a:ln w="38100">
            <a:solidFill>
              <a:srgbClr val="99CCFF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4601" name="AutoShape 57"/>
          <p:cNvSpPr>
            <a:spLocks noChangeArrowheads="1"/>
          </p:cNvSpPr>
          <p:nvPr/>
        </p:nvSpPr>
        <p:spPr bwMode="auto">
          <a:xfrm>
            <a:off x="5128974" y="4467534"/>
            <a:ext cx="2279493" cy="199083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25400">
            <a:solidFill>
              <a:srgbClr val="808080"/>
            </a:solidFill>
            <a:round/>
            <a:headEnd/>
            <a:tailEnd type="none" w="lg" len="med"/>
          </a:ln>
        </p:spPr>
        <p:txBody>
          <a:bodyPr wrap="none" anchor="t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en-US" sz="1800" b="1" dirty="0">
                <a:solidFill>
                  <a:schemeClr val="tx1"/>
                </a:solidFill>
                <a:latin typeface="Arial" pitchFamily="34" charset="0"/>
              </a:rPr>
              <a:t>Cache</a:t>
            </a: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7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058" y="5008549"/>
            <a:ext cx="1743049" cy="1276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70588" y="2634776"/>
            <a:ext cx="1236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/Project</a:t>
            </a:r>
          </a:p>
          <a:p>
            <a:r>
              <a:rPr lang="en-US" sz="1200" dirty="0" smtClean="0"/>
              <a:t>     /VDB</a:t>
            </a:r>
          </a:p>
          <a:p>
            <a:r>
              <a:rPr lang="en-US" sz="1200" dirty="0" smtClean="0"/>
              <a:t>     /Application</a:t>
            </a:r>
          </a:p>
          <a:p>
            <a:r>
              <a:rPr lang="en-US" sz="1200" dirty="0" smtClean="0"/>
              <a:t>     /Business</a:t>
            </a:r>
          </a:p>
          <a:p>
            <a:r>
              <a:rPr lang="en-US" sz="1200" dirty="0" smtClean="0"/>
              <a:t>     /Physical</a:t>
            </a:r>
            <a:endParaRPr lang="en-US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2350239" y="3193822"/>
            <a:ext cx="563402" cy="276999"/>
            <a:chOff x="1356838" y="5420132"/>
            <a:chExt cx="563402" cy="276999"/>
          </a:xfrm>
        </p:grpSpPr>
        <p:sp>
          <p:nvSpPr>
            <p:cNvPr id="1644597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387988" y="5430018"/>
            <a:ext cx="563402" cy="276999"/>
            <a:chOff x="3118292" y="5526814"/>
            <a:chExt cx="563402" cy="276999"/>
          </a:xfrm>
        </p:grpSpPr>
        <p:sp>
          <p:nvSpPr>
            <p:cNvPr id="1644596" name="Rectangle 52"/>
            <p:cNvSpPr>
              <a:spLocks noChangeArrowheads="1"/>
            </p:cNvSpPr>
            <p:nvPr/>
          </p:nvSpPr>
          <p:spPr bwMode="auto">
            <a:xfrm>
              <a:off x="3170395" y="5559745"/>
              <a:ext cx="459196" cy="211138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118292" y="5526814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2339658" y="3396210"/>
            <a:ext cx="563402" cy="276999"/>
            <a:chOff x="3118292" y="5526814"/>
            <a:chExt cx="563402" cy="276999"/>
          </a:xfrm>
        </p:grpSpPr>
        <p:sp>
          <p:nvSpPr>
            <p:cNvPr id="106" name="Rectangle 52"/>
            <p:cNvSpPr>
              <a:spLocks noChangeArrowheads="1"/>
            </p:cNvSpPr>
            <p:nvPr/>
          </p:nvSpPr>
          <p:spPr bwMode="auto">
            <a:xfrm>
              <a:off x="3170395" y="5559745"/>
              <a:ext cx="459196" cy="211138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118292" y="5526814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2350239" y="2787422"/>
            <a:ext cx="563402" cy="276999"/>
            <a:chOff x="1356838" y="5420132"/>
            <a:chExt cx="563402" cy="276999"/>
          </a:xfrm>
        </p:grpSpPr>
        <p:sp>
          <p:nvSpPr>
            <p:cNvPr id="112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5776927" y="5922269"/>
            <a:ext cx="563402" cy="276999"/>
            <a:chOff x="1356838" y="5420132"/>
            <a:chExt cx="563402" cy="276999"/>
          </a:xfrm>
        </p:grpSpPr>
        <p:sp>
          <p:nvSpPr>
            <p:cNvPr id="115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902534" y="3067321"/>
            <a:ext cx="563402" cy="276999"/>
            <a:chOff x="4475585" y="5078683"/>
            <a:chExt cx="563402" cy="276999"/>
          </a:xfrm>
        </p:grpSpPr>
        <p:sp>
          <p:nvSpPr>
            <p:cNvPr id="118" name="Rectangle 53"/>
            <p:cNvSpPr>
              <a:spLocks noChangeArrowheads="1"/>
            </p:cNvSpPr>
            <p:nvPr/>
          </p:nvSpPr>
          <p:spPr bwMode="auto">
            <a:xfrm>
              <a:off x="4517501" y="5111615"/>
              <a:ext cx="459196" cy="211137"/>
            </a:xfrm>
            <a:prstGeom prst="rect">
              <a:avLst/>
            </a:prstGeom>
            <a:solidFill>
              <a:srgbClr val="66FF33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475585" y="5078683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pIL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901156" y="3277349"/>
            <a:ext cx="563402" cy="276999"/>
            <a:chOff x="4475585" y="5078683"/>
            <a:chExt cx="563402" cy="276999"/>
          </a:xfrm>
        </p:grpSpPr>
        <p:sp>
          <p:nvSpPr>
            <p:cNvPr id="122" name="Rectangle 53"/>
            <p:cNvSpPr>
              <a:spLocks noChangeArrowheads="1"/>
            </p:cNvSpPr>
            <p:nvPr/>
          </p:nvSpPr>
          <p:spPr bwMode="auto">
            <a:xfrm>
              <a:off x="4517501" y="5111615"/>
              <a:ext cx="459196" cy="211137"/>
            </a:xfrm>
            <a:prstGeom prst="rect">
              <a:avLst/>
            </a:prstGeom>
            <a:solidFill>
              <a:srgbClr val="66FF33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475585" y="5078683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pDL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784437" y="2629580"/>
            <a:ext cx="510167" cy="407352"/>
            <a:chOff x="5109862" y="3009453"/>
            <a:chExt cx="510167" cy="40735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724" y="3111302"/>
              <a:ext cx="307456" cy="305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109862" y="3009453"/>
              <a:ext cx="5101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sch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2350239" y="2990622"/>
            <a:ext cx="563402" cy="276999"/>
            <a:chOff x="1356838" y="5420132"/>
            <a:chExt cx="563402" cy="276999"/>
          </a:xfrm>
        </p:grpSpPr>
        <p:sp>
          <p:nvSpPr>
            <p:cNvPr id="135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2" name="Elbow Connector 11"/>
          <p:cNvCxnSpPr>
            <a:stCxn id="119" idx="3"/>
            <a:endCxn id="68" idx="0"/>
          </p:cNvCxnSpPr>
          <p:nvPr/>
        </p:nvCxnSpPr>
        <p:spPr>
          <a:xfrm>
            <a:off x="4465936" y="3205821"/>
            <a:ext cx="1583671" cy="2164084"/>
          </a:xfrm>
          <a:prstGeom prst="bentConnector2">
            <a:avLst/>
          </a:prstGeom>
          <a:ln w="38100">
            <a:solidFill>
              <a:srgbClr val="99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23" idx="2"/>
            <a:endCxn id="68" idx="1"/>
          </p:cNvCxnSpPr>
          <p:nvPr/>
        </p:nvCxnSpPr>
        <p:spPr>
          <a:xfrm rot="16200000" flipH="1">
            <a:off x="3979587" y="3757618"/>
            <a:ext cx="1954057" cy="1547516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979891" y="3698898"/>
            <a:ext cx="103577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Native Initial load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096323" y="4168540"/>
            <a:ext cx="1069007" cy="96949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Delta load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Insert/select</a:t>
            </a:r>
          </a:p>
          <a:p>
            <a:r>
              <a:rPr lang="en-US" sz="1200" dirty="0" err="1" smtClean="0">
                <a:solidFill>
                  <a:srgbClr val="000000"/>
                </a:solidFill>
              </a:rPr>
              <a:t>cachekey</a:t>
            </a:r>
            <a:r>
              <a:rPr lang="en-US" sz="1200" dirty="0" smtClean="0">
                <a:solidFill>
                  <a:srgbClr val="000000"/>
                </a:solidFill>
              </a:rPr>
              <a:t>:</a:t>
            </a:r>
          </a:p>
          <a:p>
            <a:r>
              <a:rPr lang="en-US" sz="1050" dirty="0" smtClean="0">
                <a:solidFill>
                  <a:srgbClr val="000000"/>
                </a:solidFill>
              </a:rPr>
              <a:t>IU=99999999</a:t>
            </a:r>
          </a:p>
          <a:p>
            <a:r>
              <a:rPr lang="en-US" sz="1050" dirty="0" smtClean="0">
                <a:solidFill>
                  <a:srgbClr val="000000"/>
                </a:solidFill>
              </a:rPr>
              <a:t> D=99999998</a:t>
            </a:r>
            <a:endParaRPr lang="en-US" sz="1050" dirty="0">
              <a:solidFill>
                <a:srgbClr val="000000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5730373" y="5369905"/>
            <a:ext cx="638468" cy="276999"/>
            <a:chOff x="10245947" y="4123883"/>
            <a:chExt cx="638468" cy="276999"/>
          </a:xfrm>
        </p:grpSpPr>
        <p:sp>
          <p:nvSpPr>
            <p:cNvPr id="67" name="Rectangle 53"/>
            <p:cNvSpPr>
              <a:spLocks noChangeArrowheads="1"/>
            </p:cNvSpPr>
            <p:nvPr/>
          </p:nvSpPr>
          <p:spPr bwMode="auto">
            <a:xfrm>
              <a:off x="10328503" y="4156815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245947" y="4123883"/>
              <a:ext cx="638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V1stg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1" name="Straight Arrow Connector 10"/>
          <p:cNvCxnSpPr>
            <a:stCxn id="68" idx="2"/>
            <a:endCxn id="116" idx="0"/>
          </p:cNvCxnSpPr>
          <p:nvPr/>
        </p:nvCxnSpPr>
        <p:spPr>
          <a:xfrm>
            <a:off x="6049607" y="5646904"/>
            <a:ext cx="9021" cy="275365"/>
          </a:xfrm>
          <a:prstGeom prst="straightConnector1">
            <a:avLst/>
          </a:prstGeom>
          <a:ln w="28575">
            <a:solidFill>
              <a:srgbClr val="99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2005932" y="5722310"/>
            <a:ext cx="563402" cy="276999"/>
            <a:chOff x="3118292" y="5526814"/>
            <a:chExt cx="563402" cy="276999"/>
          </a:xfrm>
        </p:grpSpPr>
        <p:sp>
          <p:nvSpPr>
            <p:cNvPr id="75" name="Rectangle 52"/>
            <p:cNvSpPr>
              <a:spLocks noChangeArrowheads="1"/>
            </p:cNvSpPr>
            <p:nvPr/>
          </p:nvSpPr>
          <p:spPr bwMode="auto">
            <a:xfrm>
              <a:off x="3170395" y="5559745"/>
              <a:ext cx="459196" cy="211138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118292" y="5526814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T1H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20" name="Elbow Connector 19"/>
          <p:cNvCxnSpPr>
            <a:stCxn id="96" idx="2"/>
            <a:endCxn id="76" idx="1"/>
          </p:cNvCxnSpPr>
          <p:nvPr/>
        </p:nvCxnSpPr>
        <p:spPr>
          <a:xfrm rot="16200000" flipH="1">
            <a:off x="1760914" y="5615791"/>
            <a:ext cx="153793" cy="33624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19878" y="5884209"/>
            <a:ext cx="12498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Trigger: Insert, Update, Delete</a:t>
            </a:r>
            <a:endParaRPr lang="en-US" sz="1200" dirty="0">
              <a:solidFill>
                <a:srgbClr val="000000"/>
              </a:solidFill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2797782" y="3394769"/>
            <a:ext cx="563402" cy="276999"/>
            <a:chOff x="3118292" y="5526814"/>
            <a:chExt cx="563402" cy="276999"/>
          </a:xfrm>
        </p:grpSpPr>
        <p:sp>
          <p:nvSpPr>
            <p:cNvPr id="89" name="Rectangle 52"/>
            <p:cNvSpPr>
              <a:spLocks noChangeArrowheads="1"/>
            </p:cNvSpPr>
            <p:nvPr/>
          </p:nvSpPr>
          <p:spPr bwMode="auto">
            <a:xfrm>
              <a:off x="3170395" y="5559745"/>
              <a:ext cx="459196" cy="211138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118292" y="5526814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T1H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91" name="Line 44"/>
          <p:cNvSpPr>
            <a:spLocks noChangeShapeType="1"/>
          </p:cNvSpPr>
          <p:nvPr/>
        </p:nvSpPr>
        <p:spPr bwMode="auto">
          <a:xfrm flipV="1">
            <a:off x="2287634" y="3638837"/>
            <a:ext cx="773024" cy="2068180"/>
          </a:xfrm>
          <a:prstGeom prst="line">
            <a:avLst/>
          </a:prstGeom>
          <a:noFill/>
          <a:ln w="38100">
            <a:solidFill>
              <a:srgbClr val="99CCFF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92" name="Straight Arrow Connector 91"/>
          <p:cNvCxnSpPr/>
          <p:nvPr/>
        </p:nvCxnSpPr>
        <p:spPr>
          <a:xfrm>
            <a:off x="5890711" y="5663112"/>
            <a:ext cx="9021" cy="27536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Line 43"/>
          <p:cNvSpPr>
            <a:spLocks noChangeShapeType="1"/>
          </p:cNvSpPr>
          <p:nvPr/>
        </p:nvSpPr>
        <p:spPr bwMode="auto">
          <a:xfrm flipV="1">
            <a:off x="3290256" y="3470821"/>
            <a:ext cx="654194" cy="417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4039520" y="5783769"/>
            <a:ext cx="1040826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Native SQL Merge Into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062362" y="5991013"/>
            <a:ext cx="1102495" cy="64633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History Table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Bi-temporal: SDT, EDT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27" name="Straight Arrow Connector 26"/>
          <p:cNvCxnSpPr>
            <a:stCxn id="95" idx="3"/>
          </p:cNvCxnSpPr>
          <p:nvPr/>
        </p:nvCxnSpPr>
        <p:spPr>
          <a:xfrm flipV="1">
            <a:off x="5080346" y="5800794"/>
            <a:ext cx="738497" cy="21380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3290256" y="3170483"/>
            <a:ext cx="683598" cy="106866"/>
          </a:xfrm>
          <a:prstGeom prst="line">
            <a:avLst/>
          </a:prstGeom>
          <a:ln w="38100">
            <a:solidFill>
              <a:srgbClr val="99CC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2770493" y="3182553"/>
            <a:ext cx="638468" cy="276999"/>
            <a:chOff x="10245947" y="4123883"/>
            <a:chExt cx="638468" cy="276999"/>
          </a:xfrm>
        </p:grpSpPr>
        <p:sp>
          <p:nvSpPr>
            <p:cNvPr id="98" name="Rectangle 53"/>
            <p:cNvSpPr>
              <a:spLocks noChangeArrowheads="1"/>
            </p:cNvSpPr>
            <p:nvPr/>
          </p:nvSpPr>
          <p:spPr bwMode="auto">
            <a:xfrm>
              <a:off x="10328503" y="4156815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245947" y="4123883"/>
              <a:ext cx="638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V1stg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45072" name="Line 43"/>
          <p:cNvSpPr>
            <a:spLocks noChangeShapeType="1"/>
          </p:cNvSpPr>
          <p:nvPr/>
        </p:nvSpPr>
        <p:spPr bwMode="auto">
          <a:xfrm flipV="1">
            <a:off x="2831059" y="3374125"/>
            <a:ext cx="1112013" cy="2208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6554941" y="5902916"/>
            <a:ext cx="945688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</a:rPr>
              <a:t>c</a:t>
            </a:r>
            <a:r>
              <a:rPr lang="en-US" sz="1200" dirty="0" err="1" smtClean="0">
                <a:solidFill>
                  <a:srgbClr val="000000"/>
                </a:solidFill>
              </a:rPr>
              <a:t>achekey</a:t>
            </a:r>
            <a:endParaRPr lang="en-US" sz="1200" dirty="0" smtClean="0">
              <a:solidFill>
                <a:srgbClr val="000000"/>
              </a:solidFill>
            </a:endParaRPr>
          </a:p>
          <a:p>
            <a:r>
              <a:rPr lang="en-US" sz="1200" dirty="0" smtClean="0">
                <a:solidFill>
                  <a:srgbClr val="000000"/>
                </a:solidFill>
              </a:rPr>
              <a:t>columns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01" name="Straight Arrow Connector 100"/>
          <p:cNvCxnSpPr>
            <a:stCxn id="100" idx="1"/>
          </p:cNvCxnSpPr>
          <p:nvPr/>
        </p:nvCxnSpPr>
        <p:spPr>
          <a:xfrm flipH="1" flipV="1">
            <a:off x="6340329" y="6060769"/>
            <a:ext cx="214612" cy="7298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6049607" y="5646904"/>
            <a:ext cx="9021" cy="275365"/>
          </a:xfrm>
          <a:prstGeom prst="straightConnector1">
            <a:avLst/>
          </a:prstGeom>
          <a:ln w="28575">
            <a:solidFill>
              <a:srgbClr val="99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6554941" y="5398875"/>
            <a:ext cx="105780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Local Insert/select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04" name="Straight Arrow Connector 103"/>
          <p:cNvCxnSpPr>
            <a:stCxn id="103" idx="1"/>
          </p:cNvCxnSpPr>
          <p:nvPr/>
        </p:nvCxnSpPr>
        <p:spPr>
          <a:xfrm flipH="1">
            <a:off x="6110284" y="5629708"/>
            <a:ext cx="444657" cy="15487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5"/>
          <p:cNvSpPr txBox="1">
            <a:spLocks noChangeArrowheads="1"/>
          </p:cNvSpPr>
          <p:nvPr/>
        </p:nvSpPr>
        <p:spPr>
          <a:xfrm>
            <a:off x="7195107" y="4037275"/>
            <a:ext cx="4780358" cy="1609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106FE2"/>
              </a:buClr>
              <a:buSzPct val="100000"/>
              <a:buFont typeface="Wingdings" charset="2"/>
              <a:buChar char="§"/>
              <a:tabLst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rgbClr val="106FE2"/>
              </a:buClr>
              <a:buFont typeface="Lucida Grande"/>
              <a:buChar char="–"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6858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8667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0302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GB" altLang="en-US" sz="1600" dirty="0"/>
              <a:t>Delta load </a:t>
            </a:r>
            <a:r>
              <a:rPr lang="en-GB" altLang="en-US" sz="1600" dirty="0" smtClean="0"/>
              <a:t>procedure</a:t>
            </a:r>
            <a:r>
              <a:rPr lang="en-GB" altLang="en-US" sz="1600" dirty="0"/>
              <a:t> </a:t>
            </a:r>
            <a:r>
              <a:rPr lang="en-GB" altLang="en-US" sz="1600" dirty="0" smtClean="0"/>
              <a:t>logic</a:t>
            </a:r>
          </a:p>
          <a:p>
            <a:pPr lvl="1">
              <a:lnSpc>
                <a:spcPct val="80000"/>
              </a:lnSpc>
            </a:pPr>
            <a:r>
              <a:rPr lang="en-GB" altLang="en-US" sz="1400" dirty="0" smtClean="0"/>
              <a:t>IU: SDT &gt; </a:t>
            </a:r>
            <a:r>
              <a:rPr lang="en-GB" altLang="en-US" sz="1400" dirty="0" err="1" smtClean="0"/>
              <a:t>incrMaintLevel</a:t>
            </a:r>
            <a:r>
              <a:rPr lang="en-GB" altLang="en-US" sz="1400" dirty="0" smtClean="0"/>
              <a:t> and SDT &lt;= </a:t>
            </a:r>
            <a:r>
              <a:rPr lang="en-GB" altLang="en-US" sz="1400" dirty="0" err="1" smtClean="0"/>
              <a:t>MaxIncrRow</a:t>
            </a:r>
            <a:endParaRPr lang="en-GB" altLang="en-US" sz="1400" dirty="0" smtClean="0"/>
          </a:p>
          <a:p>
            <a:pPr lvl="1">
              <a:lnSpc>
                <a:spcPct val="80000"/>
              </a:lnSpc>
            </a:pPr>
            <a:r>
              <a:rPr lang="en-GB" altLang="en-US" sz="1400" dirty="0" smtClean="0"/>
              <a:t>D: SDT &gt; </a:t>
            </a:r>
            <a:r>
              <a:rPr lang="en-GB" altLang="en-US" sz="1400" dirty="0" err="1" smtClean="0"/>
              <a:t>incrMaintLevel</a:t>
            </a:r>
            <a:r>
              <a:rPr lang="en-GB" altLang="en-US" sz="1400" dirty="0" smtClean="0"/>
              <a:t> and SDT &lt;= </a:t>
            </a:r>
            <a:r>
              <a:rPr lang="en-GB" altLang="en-US" sz="1400" dirty="0" err="1" smtClean="0"/>
              <a:t>MaxDelrRow</a:t>
            </a:r>
            <a:r>
              <a:rPr lang="en-GB" altLang="en-US" sz="1400" dirty="0" smtClean="0"/>
              <a:t> and EDT not null and EDT &lt;&gt; ‘9999-12-31’    GROUP BY &lt;</a:t>
            </a:r>
            <a:r>
              <a:rPr lang="en-GB" altLang="en-US" sz="1400" dirty="0" err="1" smtClean="0"/>
              <a:t>key_columns</a:t>
            </a:r>
            <a:r>
              <a:rPr lang="en-GB" altLang="en-US" sz="1400" dirty="0" smtClean="0"/>
              <a:t>&gt;                                         HAVING &lt;</a:t>
            </a:r>
            <a:r>
              <a:rPr lang="en-GB" altLang="en-US" sz="1400" dirty="0" err="1" smtClean="0"/>
              <a:t>key_columns</a:t>
            </a:r>
            <a:r>
              <a:rPr lang="en-GB" altLang="en-US" sz="1400" dirty="0" smtClean="0"/>
              <a:t>&gt; not in V1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210175" y="1089275"/>
            <a:ext cx="293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CACHE_TYPE = MT2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34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64460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AutoShape 57"/>
          <p:cNvSpPr>
            <a:spLocks noChangeArrowheads="1"/>
          </p:cNvSpPr>
          <p:nvPr/>
        </p:nvSpPr>
        <p:spPr bwMode="auto">
          <a:xfrm>
            <a:off x="738083" y="4602480"/>
            <a:ext cx="2426615" cy="1683826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25400">
            <a:solidFill>
              <a:srgbClr val="808080"/>
            </a:solidFill>
            <a:round/>
            <a:headEnd/>
            <a:tailEnd type="none" w="lg" len="med"/>
          </a:ln>
        </p:spPr>
        <p:txBody>
          <a:bodyPr wrap="none" anchor="t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en-US" sz="1800" b="1" dirty="0" smtClean="0">
                <a:solidFill>
                  <a:schemeClr val="tx1"/>
                </a:solidFill>
                <a:latin typeface="Arial" pitchFamily="34" charset="0"/>
              </a:rPr>
              <a:t>SOR</a:t>
            </a: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91372" y="1563091"/>
            <a:ext cx="5918912" cy="2598699"/>
            <a:chOff x="3832019" y="2864069"/>
            <a:chExt cx="4713426" cy="2105863"/>
          </a:xfrm>
        </p:grpSpPr>
        <p:grpSp>
          <p:nvGrpSpPr>
            <p:cNvPr id="82" name="Group 27"/>
            <p:cNvGrpSpPr/>
            <p:nvPr/>
          </p:nvGrpSpPr>
          <p:grpSpPr>
            <a:xfrm>
              <a:off x="3832019" y="2864069"/>
              <a:ext cx="4713426" cy="2105863"/>
              <a:chOff x="8140700" y="1473196"/>
              <a:chExt cx="3769725" cy="659845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8140700" y="1473196"/>
                <a:ext cx="3769725" cy="659845"/>
              </a:xfrm>
              <a:prstGeom prst="roundRect">
                <a:avLst>
                  <a:gd name="adj" fmla="val 5978"/>
                </a:avLst>
              </a:prstGeom>
              <a:gradFill flip="none" rotWithShape="1">
                <a:gsLst>
                  <a:gs pos="26000">
                    <a:srgbClr val="00C8CD"/>
                  </a:gs>
                  <a:gs pos="100000">
                    <a:srgbClr val="005D60"/>
                  </a:gs>
                </a:gsLst>
                <a:lin ang="5400000" scaled="0"/>
                <a:tileRect/>
              </a:gradFill>
              <a:ln w="152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63500" dir="5640000">
                  <a:srgbClr val="000000">
                    <a:alpha val="44000"/>
                  </a:srgbClr>
                </a:outerShdw>
              </a:effectLst>
              <a:scene3d>
                <a:camera prst="perspectiveFront" fov="0">
                  <a:rot lat="0" lon="0" rev="0"/>
                </a:camera>
                <a:lightRig rig="soft" dir="t">
                  <a:rot lat="0" lon="0" rev="9180000"/>
                </a:lightRig>
              </a:scene3d>
              <a:sp3d prstMaterial="softEdge">
                <a:bevelT w="311150" h="158750"/>
              </a:sp3d>
            </p:spPr>
            <p:txBody>
              <a:bodyPr anchor="ctr"/>
              <a:lstStyle/>
              <a:p>
                <a:pPr algn="ctr" defTabSz="913715">
                  <a:buClr>
                    <a:srgbClr val="FFFFFF"/>
                  </a:buClr>
                  <a:tabLst>
                    <a:tab pos="0" algn="l"/>
                    <a:tab pos="1218683" algn="l"/>
                    <a:tab pos="2437365" algn="l"/>
                    <a:tab pos="3656048" algn="l"/>
                    <a:tab pos="4874725" algn="l"/>
                    <a:tab pos="6093409" algn="l"/>
                    <a:tab pos="7312093" algn="l"/>
                    <a:tab pos="8530772" algn="l"/>
                    <a:tab pos="9749454" algn="l"/>
                    <a:tab pos="10968136" algn="l"/>
                    <a:tab pos="12186818" algn="l"/>
                    <a:tab pos="13405499" algn="l"/>
                  </a:tabLst>
                  <a:defRPr/>
                </a:pPr>
                <a:endParaRPr lang="en-GB" sz="2000" dirty="0">
                  <a:solidFill>
                    <a:srgbClr val="FFFFFF"/>
                  </a:solidFill>
                  <a:cs typeface="Arial"/>
                  <a:sym typeface="Wingdings" pitchFamily="2" charset="2"/>
                </a:endParaRPr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8220836" y="1507518"/>
                <a:ext cx="3338530" cy="177800"/>
              </a:xfrm>
              <a:prstGeom prst="roundRect">
                <a:avLst>
                  <a:gd name="adj" fmla="val 17960"/>
                </a:avLst>
              </a:prstGeom>
              <a:gradFill flip="none" rotWithShape="1">
                <a:gsLst>
                  <a:gs pos="0">
                    <a:srgbClr val="0096D6">
                      <a:alpha val="0"/>
                    </a:srgbClr>
                  </a:gs>
                  <a:gs pos="100000">
                    <a:srgbClr val="FFFFFF">
                      <a:alpha val="41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09"/>
                <a:r>
                  <a:rPr lang="en-US" sz="1900" dirty="0">
                    <a:solidFill>
                      <a:srgbClr val="FFFFFF"/>
                    </a:solidFill>
                  </a:rPr>
                  <a:t>  </a:t>
                </a:r>
              </a:p>
            </p:txBody>
          </p:sp>
        </p:grpSp>
        <p:sp>
          <p:nvSpPr>
            <p:cNvPr id="83" name="TextBox 6"/>
            <p:cNvSpPr txBox="1">
              <a:spLocks noChangeArrowheads="1"/>
            </p:cNvSpPr>
            <p:nvPr/>
          </p:nvSpPr>
          <p:spPr bwMode="auto">
            <a:xfrm>
              <a:off x="3906437" y="3043525"/>
              <a:ext cx="4586934" cy="276842"/>
            </a:xfrm>
            <a:prstGeom prst="rect">
              <a:avLst/>
            </a:prstGeom>
            <a:noFill/>
            <a:ln>
              <a:noFill/>
            </a:ln>
            <a:effectLst>
              <a:outerShdw blurRad="50800" dist="25400" dir="2700000">
                <a:srgbClr val="000000">
                  <a:alpha val="2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rgbClr val="003399"/>
                  </a:solidFill>
                  <a:latin typeface="Arial" charset="0"/>
                  <a:ea typeface="ＭＳ Ｐゴシック" charset="0"/>
                  <a:cs typeface="Arial Unicode MS" charset="0"/>
                </a:defRPr>
              </a:lvl1pPr>
              <a:lvl2pPr marL="742950" indent="-28575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2pPr>
              <a:lvl3pPr marL="1143000" indent="-22860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3pPr>
              <a:lvl4pPr marL="1600200" indent="-22860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4pPr>
              <a:lvl5pPr marL="2057400" indent="-228600"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003399"/>
                  </a:solidFill>
                  <a:latin typeface="Arial" charset="0"/>
                  <a:ea typeface="Arial Unicode MS" charset="0"/>
                  <a:cs typeface="Arial Unicode MS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sz="1800" dirty="0" smtClean="0">
                  <a:solidFill>
                    <a:srgbClr val="FFFFFF"/>
                  </a:solidFill>
                </a:rPr>
                <a:t>Virtual Data Layer</a:t>
              </a:r>
              <a:endParaRPr lang="en-US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44035" name="Rectangle 4"/>
          <p:cNvSpPr>
            <a:spLocks noGrp="1" noChangeArrowheads="1"/>
          </p:cNvSpPr>
          <p:nvPr>
            <p:ph type="title"/>
          </p:nvPr>
        </p:nvSpPr>
        <p:spPr>
          <a:xfrm>
            <a:off x="306188" y="68096"/>
            <a:ext cx="11678289" cy="838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Data Virtualization</a:t>
            </a:r>
            <a:r>
              <a:rPr lang="en-GB" dirty="0">
                <a:ea typeface="+mj-ea"/>
              </a:rPr>
              <a:t> </a:t>
            </a:r>
            <a:r>
              <a:rPr lang="en-GB" dirty="0" smtClean="0">
                <a:ea typeface="+mj-ea"/>
              </a:rPr>
              <a:t>– Incremental Merge Type 4 Caching</a:t>
            </a:r>
            <a:br>
              <a:rPr lang="en-GB" dirty="0" smtClean="0">
                <a:ea typeface="+mj-ea"/>
              </a:rPr>
            </a:br>
            <a:r>
              <a:rPr lang="en-GB" sz="2400" dirty="0"/>
              <a:t>Incremental </a:t>
            </a:r>
            <a:r>
              <a:rPr lang="en-GB" sz="2400" dirty="0" smtClean="0"/>
              <a:t>Refresh (Hybrid)</a:t>
            </a:r>
            <a:endParaRPr lang="en-US" dirty="0">
              <a:ea typeface="+mj-ea"/>
            </a:endParaRPr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110285" y="1064302"/>
            <a:ext cx="5932558" cy="346805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GB" altLang="en-US" dirty="0" smtClean="0"/>
              <a:t>Type 2 – uses CDC-style activity history table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Accommodate Inserts, Updates</a:t>
            </a:r>
            <a:r>
              <a:rPr lang="en-GB" altLang="en-US" dirty="0"/>
              <a:t> and </a:t>
            </a:r>
            <a:r>
              <a:rPr lang="en-GB" altLang="en-US" dirty="0" smtClean="0"/>
              <a:t>Deletes</a:t>
            </a:r>
          </a:p>
          <a:p>
            <a:pPr lvl="1">
              <a:lnSpc>
                <a:spcPct val="80000"/>
              </a:lnSpc>
            </a:pPr>
            <a:r>
              <a:rPr lang="en-GB" altLang="en-US" dirty="0" smtClean="0"/>
              <a:t>Merge Into</a:t>
            </a:r>
            <a:endParaRPr lang="en-GB" altLang="en-US" dirty="0"/>
          </a:p>
          <a:p>
            <a:pPr>
              <a:lnSpc>
                <a:spcPct val="80000"/>
              </a:lnSpc>
            </a:pPr>
            <a:r>
              <a:rPr lang="en-GB" altLang="en-US" dirty="0" smtClean="0"/>
              <a:t>Initial load procedure – Native load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Delta load procedure – JDBC load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Individual periodic schedule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Cache Framework supported indexes</a:t>
            </a:r>
            <a:endParaRPr lang="en-US" altLang="en-US" dirty="0" smtClean="0"/>
          </a:p>
        </p:txBody>
      </p:sp>
      <p:pic>
        <p:nvPicPr>
          <p:cNvPr id="4506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47" y="5089740"/>
            <a:ext cx="1521486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4" name="AutoShape 9"/>
          <p:cNvSpPr>
            <a:spLocks noChangeArrowheads="1"/>
          </p:cNvSpPr>
          <p:nvPr/>
        </p:nvSpPr>
        <p:spPr bwMode="auto">
          <a:xfrm>
            <a:off x="1321387" y="2279968"/>
            <a:ext cx="3629991" cy="1563687"/>
          </a:xfrm>
          <a:prstGeom prst="can">
            <a:avLst>
              <a:gd name="adj" fmla="val 25000"/>
            </a:avLst>
          </a:prstGeom>
          <a:solidFill>
            <a:srgbClr val="DDDDDD"/>
          </a:solidFill>
          <a:ln w="25400">
            <a:solidFill>
              <a:schemeClr val="tx1"/>
            </a:solidFill>
            <a:prstDash val="dash"/>
            <a:round/>
            <a:headEnd/>
            <a:tailEnd type="none" w="lg" len="med"/>
          </a:ln>
        </p:spPr>
        <p:txBody>
          <a:bodyPr wrap="none" anchor="ctr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en-GB" altLang="en-US" sz="1800" b="1">
                <a:solidFill>
                  <a:schemeClr val="tx1"/>
                </a:solidFill>
                <a:latin typeface="Arial" pitchFamily="34" charset="0"/>
              </a:rPr>
              <a:t>DW / DM</a:t>
            </a:r>
          </a:p>
          <a:p>
            <a:pPr algn="l" eaLnBrk="1" hangingPunct="1">
              <a:spcBef>
                <a:spcPct val="20000"/>
              </a:spcBef>
            </a:pPr>
            <a:endParaRPr lang="en-GB" altLang="en-US" sz="1800" b="1">
              <a:solidFill>
                <a:schemeClr val="tx1"/>
              </a:solidFill>
              <a:latin typeface="Arial" pitchFamily="34" charset="0"/>
            </a:endParaRPr>
          </a:p>
          <a:p>
            <a:pPr algn="l" eaLnBrk="1" hangingPunct="1">
              <a:spcBef>
                <a:spcPct val="20000"/>
              </a:spcBef>
            </a:pPr>
            <a:endParaRPr lang="en-GB" altLang="en-US" sz="1800" b="1">
              <a:solidFill>
                <a:schemeClr val="tx1"/>
              </a:solidFill>
              <a:latin typeface="Arial" pitchFamily="34" charset="0"/>
            </a:endParaRPr>
          </a:p>
          <a:p>
            <a:pPr algn="l" eaLnBrk="1" hangingPunct="1">
              <a:spcBef>
                <a:spcPct val="20000"/>
              </a:spcBef>
            </a:pPr>
            <a:endParaRPr lang="en-GB" altLang="en-US" sz="1800" b="1">
              <a:solidFill>
                <a:schemeClr val="tx1"/>
              </a:solidFill>
              <a:latin typeface="Arial" pitchFamily="34" charset="0"/>
            </a:endParaRPr>
          </a:p>
          <a:p>
            <a:pPr algn="l" eaLnBrk="1" hangingPunct="1">
              <a:spcBef>
                <a:spcPct val="20000"/>
              </a:spcBef>
            </a:pPr>
            <a:endParaRPr lang="en-US" altLang="en-US" sz="1800" b="1">
              <a:solidFill>
                <a:schemeClr val="tx1"/>
              </a:solidFill>
              <a:latin typeface="Arial" pitchFamily="34" charset="0"/>
            </a:endParaRPr>
          </a:p>
        </p:txBody>
      </p:sp>
      <p:grpSp>
        <p:nvGrpSpPr>
          <p:cNvPr id="45069" name="Group 28"/>
          <p:cNvGrpSpPr>
            <a:grpSpLocks/>
          </p:cNvGrpSpPr>
          <p:nvPr/>
        </p:nvGrpSpPr>
        <p:grpSpPr bwMode="auto">
          <a:xfrm>
            <a:off x="2391761" y="2830836"/>
            <a:ext cx="478242" cy="768351"/>
            <a:chOff x="392" y="2989"/>
            <a:chExt cx="226" cy="484"/>
          </a:xfrm>
        </p:grpSpPr>
        <p:sp>
          <p:nvSpPr>
            <p:cNvPr id="45103" name="Rectangle 29"/>
            <p:cNvSpPr>
              <a:spLocks noChangeArrowheads="1"/>
            </p:cNvSpPr>
            <p:nvPr/>
          </p:nvSpPr>
          <p:spPr bwMode="auto">
            <a:xfrm>
              <a:off x="400" y="2989"/>
              <a:ext cx="217" cy="484"/>
            </a:xfrm>
            <a:prstGeom prst="rect">
              <a:avLst/>
            </a:prstGeom>
            <a:solidFill>
              <a:schemeClr val="folHlink">
                <a:alpha val="34901"/>
              </a:schemeClr>
            </a:solidFill>
            <a:ln w="25400">
              <a:solidFill>
                <a:schemeClr val="tx1"/>
              </a:solidFill>
              <a:prstDash val="sysDot"/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04" name="Line 30"/>
            <p:cNvSpPr>
              <a:spLocks noChangeShapeType="1"/>
            </p:cNvSpPr>
            <p:nvPr/>
          </p:nvSpPr>
          <p:spPr bwMode="auto">
            <a:xfrm>
              <a:off x="392" y="3105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5" name="Line 31"/>
            <p:cNvSpPr>
              <a:spLocks noChangeShapeType="1"/>
            </p:cNvSpPr>
            <p:nvPr/>
          </p:nvSpPr>
          <p:spPr bwMode="auto">
            <a:xfrm>
              <a:off x="401" y="3239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6" name="Line 32"/>
            <p:cNvSpPr>
              <a:spLocks noChangeShapeType="1"/>
            </p:cNvSpPr>
            <p:nvPr/>
          </p:nvSpPr>
          <p:spPr bwMode="auto">
            <a:xfrm>
              <a:off x="401" y="3364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70" name="Group 33"/>
          <p:cNvGrpSpPr>
            <a:grpSpLocks/>
          </p:cNvGrpSpPr>
          <p:nvPr/>
        </p:nvGrpSpPr>
        <p:grpSpPr bwMode="auto">
          <a:xfrm>
            <a:off x="2831059" y="2837180"/>
            <a:ext cx="478242" cy="768350"/>
            <a:chOff x="392" y="2989"/>
            <a:chExt cx="226" cy="484"/>
          </a:xfrm>
        </p:grpSpPr>
        <p:sp>
          <p:nvSpPr>
            <p:cNvPr id="45099" name="Rectangle 34"/>
            <p:cNvSpPr>
              <a:spLocks noChangeArrowheads="1"/>
            </p:cNvSpPr>
            <p:nvPr/>
          </p:nvSpPr>
          <p:spPr bwMode="auto">
            <a:xfrm>
              <a:off x="400" y="2989"/>
              <a:ext cx="217" cy="484"/>
            </a:xfrm>
            <a:prstGeom prst="rect">
              <a:avLst/>
            </a:prstGeom>
            <a:solidFill>
              <a:srgbClr val="99CCFF">
                <a:alpha val="34901"/>
              </a:srgbClr>
            </a:solidFill>
            <a:ln w="25400">
              <a:solidFill>
                <a:schemeClr val="tx1"/>
              </a:solidFill>
              <a:prstDash val="sysDot"/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00" name="Line 35"/>
            <p:cNvSpPr>
              <a:spLocks noChangeShapeType="1"/>
            </p:cNvSpPr>
            <p:nvPr/>
          </p:nvSpPr>
          <p:spPr bwMode="auto">
            <a:xfrm>
              <a:off x="392" y="3105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1" name="Line 36"/>
            <p:cNvSpPr>
              <a:spLocks noChangeShapeType="1"/>
            </p:cNvSpPr>
            <p:nvPr/>
          </p:nvSpPr>
          <p:spPr bwMode="auto">
            <a:xfrm>
              <a:off x="401" y="3239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02" name="Line 37"/>
            <p:cNvSpPr>
              <a:spLocks noChangeShapeType="1"/>
            </p:cNvSpPr>
            <p:nvPr/>
          </p:nvSpPr>
          <p:spPr bwMode="auto">
            <a:xfrm>
              <a:off x="401" y="3364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71" name="Group 38"/>
          <p:cNvGrpSpPr>
            <a:grpSpLocks/>
          </p:cNvGrpSpPr>
          <p:nvPr/>
        </p:nvGrpSpPr>
        <p:grpSpPr bwMode="auto">
          <a:xfrm>
            <a:off x="3313533" y="2835593"/>
            <a:ext cx="478242" cy="768350"/>
            <a:chOff x="392" y="2989"/>
            <a:chExt cx="226" cy="484"/>
          </a:xfrm>
        </p:grpSpPr>
        <p:sp>
          <p:nvSpPr>
            <p:cNvPr id="45095" name="Rectangle 39"/>
            <p:cNvSpPr>
              <a:spLocks noChangeArrowheads="1"/>
            </p:cNvSpPr>
            <p:nvPr/>
          </p:nvSpPr>
          <p:spPr bwMode="auto">
            <a:xfrm>
              <a:off x="400" y="2989"/>
              <a:ext cx="217" cy="484"/>
            </a:xfrm>
            <a:prstGeom prst="rect">
              <a:avLst/>
            </a:prstGeom>
            <a:solidFill>
              <a:srgbClr val="9B0000">
                <a:alpha val="34901"/>
              </a:srgbClr>
            </a:solidFill>
            <a:ln w="25400">
              <a:solidFill>
                <a:schemeClr val="tx1"/>
              </a:solidFill>
              <a:prstDash val="sysDot"/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096" name="Line 40"/>
            <p:cNvSpPr>
              <a:spLocks noChangeShapeType="1"/>
            </p:cNvSpPr>
            <p:nvPr/>
          </p:nvSpPr>
          <p:spPr bwMode="auto">
            <a:xfrm>
              <a:off x="392" y="3105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7" name="Line 41"/>
            <p:cNvSpPr>
              <a:spLocks noChangeShapeType="1"/>
            </p:cNvSpPr>
            <p:nvPr/>
          </p:nvSpPr>
          <p:spPr bwMode="auto">
            <a:xfrm>
              <a:off x="401" y="3239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98" name="Line 42"/>
            <p:cNvSpPr>
              <a:spLocks noChangeShapeType="1"/>
            </p:cNvSpPr>
            <p:nvPr/>
          </p:nvSpPr>
          <p:spPr bwMode="auto">
            <a:xfrm>
              <a:off x="401" y="3364"/>
              <a:ext cx="21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73" name="Line 44"/>
          <p:cNvSpPr>
            <a:spLocks noChangeShapeType="1"/>
          </p:cNvSpPr>
          <p:nvPr/>
        </p:nvSpPr>
        <p:spPr bwMode="auto">
          <a:xfrm flipV="1">
            <a:off x="1841582" y="3650439"/>
            <a:ext cx="675649" cy="1763837"/>
          </a:xfrm>
          <a:prstGeom prst="line">
            <a:avLst/>
          </a:prstGeom>
          <a:noFill/>
          <a:ln w="38100">
            <a:solidFill>
              <a:srgbClr val="99CCFF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4601" name="AutoShape 57"/>
          <p:cNvSpPr>
            <a:spLocks noChangeArrowheads="1"/>
          </p:cNvSpPr>
          <p:nvPr/>
        </p:nvSpPr>
        <p:spPr bwMode="auto">
          <a:xfrm>
            <a:off x="5128974" y="4467534"/>
            <a:ext cx="2279493" cy="199083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25400">
            <a:solidFill>
              <a:srgbClr val="808080"/>
            </a:solidFill>
            <a:round/>
            <a:headEnd/>
            <a:tailEnd type="none" w="lg" len="med"/>
          </a:ln>
        </p:spPr>
        <p:txBody>
          <a:bodyPr wrap="none" anchor="t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en-US" sz="1800" b="1" dirty="0">
                <a:solidFill>
                  <a:schemeClr val="tx1"/>
                </a:solidFill>
                <a:latin typeface="Arial" pitchFamily="34" charset="0"/>
              </a:rPr>
              <a:t>Cache</a:t>
            </a: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GB" altLang="en-US" sz="1800" b="1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7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058" y="5008549"/>
            <a:ext cx="1743049" cy="1276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70588" y="2634776"/>
            <a:ext cx="1236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/Project</a:t>
            </a:r>
          </a:p>
          <a:p>
            <a:r>
              <a:rPr lang="en-US" sz="1200" dirty="0" smtClean="0"/>
              <a:t>     /VDB</a:t>
            </a:r>
          </a:p>
          <a:p>
            <a:r>
              <a:rPr lang="en-US" sz="1200" dirty="0" smtClean="0"/>
              <a:t>     /Application</a:t>
            </a:r>
          </a:p>
          <a:p>
            <a:r>
              <a:rPr lang="en-US" sz="1200" dirty="0" smtClean="0"/>
              <a:t>     /Business</a:t>
            </a:r>
          </a:p>
          <a:p>
            <a:r>
              <a:rPr lang="en-US" sz="1200" dirty="0" smtClean="0"/>
              <a:t>     /Physical</a:t>
            </a:r>
            <a:endParaRPr lang="en-US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2350239" y="3193822"/>
            <a:ext cx="563402" cy="276999"/>
            <a:chOff x="1356838" y="5420132"/>
            <a:chExt cx="563402" cy="276999"/>
          </a:xfrm>
        </p:grpSpPr>
        <p:sp>
          <p:nvSpPr>
            <p:cNvPr id="1644597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387988" y="5430018"/>
            <a:ext cx="563402" cy="276999"/>
            <a:chOff x="3118292" y="5526814"/>
            <a:chExt cx="563402" cy="276999"/>
          </a:xfrm>
        </p:grpSpPr>
        <p:sp>
          <p:nvSpPr>
            <p:cNvPr id="1644596" name="Rectangle 52"/>
            <p:cNvSpPr>
              <a:spLocks noChangeArrowheads="1"/>
            </p:cNvSpPr>
            <p:nvPr/>
          </p:nvSpPr>
          <p:spPr bwMode="auto">
            <a:xfrm>
              <a:off x="3170395" y="5559745"/>
              <a:ext cx="459196" cy="211138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118292" y="5526814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2339658" y="3396210"/>
            <a:ext cx="563402" cy="276999"/>
            <a:chOff x="3118292" y="5526814"/>
            <a:chExt cx="563402" cy="276999"/>
          </a:xfrm>
        </p:grpSpPr>
        <p:sp>
          <p:nvSpPr>
            <p:cNvPr id="106" name="Rectangle 52"/>
            <p:cNvSpPr>
              <a:spLocks noChangeArrowheads="1"/>
            </p:cNvSpPr>
            <p:nvPr/>
          </p:nvSpPr>
          <p:spPr bwMode="auto">
            <a:xfrm>
              <a:off x="3170395" y="5559745"/>
              <a:ext cx="459196" cy="211138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118292" y="5526814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2350239" y="2787422"/>
            <a:ext cx="563402" cy="276999"/>
            <a:chOff x="1356838" y="5420132"/>
            <a:chExt cx="563402" cy="276999"/>
          </a:xfrm>
        </p:grpSpPr>
        <p:sp>
          <p:nvSpPr>
            <p:cNvPr id="112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5776927" y="5922269"/>
            <a:ext cx="563402" cy="276999"/>
            <a:chOff x="1356838" y="5420132"/>
            <a:chExt cx="563402" cy="276999"/>
          </a:xfrm>
        </p:grpSpPr>
        <p:sp>
          <p:nvSpPr>
            <p:cNvPr id="115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902534" y="3067321"/>
            <a:ext cx="563402" cy="276999"/>
            <a:chOff x="4475585" y="5078683"/>
            <a:chExt cx="563402" cy="276999"/>
          </a:xfrm>
        </p:grpSpPr>
        <p:sp>
          <p:nvSpPr>
            <p:cNvPr id="118" name="Rectangle 53"/>
            <p:cNvSpPr>
              <a:spLocks noChangeArrowheads="1"/>
            </p:cNvSpPr>
            <p:nvPr/>
          </p:nvSpPr>
          <p:spPr bwMode="auto">
            <a:xfrm>
              <a:off x="4517501" y="5111615"/>
              <a:ext cx="459196" cy="211137"/>
            </a:xfrm>
            <a:prstGeom prst="rect">
              <a:avLst/>
            </a:prstGeom>
            <a:solidFill>
              <a:srgbClr val="66FF33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475585" y="5078683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pIL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901156" y="3277349"/>
            <a:ext cx="563402" cy="276999"/>
            <a:chOff x="4475585" y="5078683"/>
            <a:chExt cx="563402" cy="276999"/>
          </a:xfrm>
        </p:grpSpPr>
        <p:sp>
          <p:nvSpPr>
            <p:cNvPr id="122" name="Rectangle 53"/>
            <p:cNvSpPr>
              <a:spLocks noChangeArrowheads="1"/>
            </p:cNvSpPr>
            <p:nvPr/>
          </p:nvSpPr>
          <p:spPr bwMode="auto">
            <a:xfrm>
              <a:off x="4517501" y="5111615"/>
              <a:ext cx="459196" cy="211137"/>
            </a:xfrm>
            <a:prstGeom prst="rect">
              <a:avLst/>
            </a:prstGeom>
            <a:solidFill>
              <a:srgbClr val="66FF33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475585" y="5078683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pDL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784437" y="2629580"/>
            <a:ext cx="510167" cy="407352"/>
            <a:chOff x="5109862" y="3009453"/>
            <a:chExt cx="510167" cy="40735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724" y="3111302"/>
              <a:ext cx="307456" cy="305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109862" y="3009453"/>
              <a:ext cx="5101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sch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2350239" y="2990622"/>
            <a:ext cx="563402" cy="276999"/>
            <a:chOff x="1356838" y="5420132"/>
            <a:chExt cx="563402" cy="276999"/>
          </a:xfrm>
        </p:grpSpPr>
        <p:sp>
          <p:nvSpPr>
            <p:cNvPr id="135" name="Rectangle 53"/>
            <p:cNvSpPr>
              <a:spLocks noChangeArrowheads="1"/>
            </p:cNvSpPr>
            <p:nvPr/>
          </p:nvSpPr>
          <p:spPr bwMode="auto">
            <a:xfrm>
              <a:off x="1398754" y="5453064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1356838" y="5420132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2" name="Elbow Connector 11"/>
          <p:cNvCxnSpPr>
            <a:stCxn id="119" idx="3"/>
            <a:endCxn id="68" idx="0"/>
          </p:cNvCxnSpPr>
          <p:nvPr/>
        </p:nvCxnSpPr>
        <p:spPr>
          <a:xfrm>
            <a:off x="4465936" y="3205821"/>
            <a:ext cx="1583671" cy="2164084"/>
          </a:xfrm>
          <a:prstGeom prst="bentConnector2">
            <a:avLst/>
          </a:prstGeom>
          <a:ln w="38100">
            <a:solidFill>
              <a:srgbClr val="99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23" idx="2"/>
            <a:endCxn id="68" idx="1"/>
          </p:cNvCxnSpPr>
          <p:nvPr/>
        </p:nvCxnSpPr>
        <p:spPr>
          <a:xfrm rot="16200000" flipH="1">
            <a:off x="3979587" y="3757618"/>
            <a:ext cx="1954057" cy="1547516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979891" y="3698898"/>
            <a:ext cx="103577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Native Initial load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096323" y="4168540"/>
            <a:ext cx="1069007" cy="96949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Delta load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Insert/select</a:t>
            </a:r>
          </a:p>
          <a:p>
            <a:r>
              <a:rPr lang="en-US" sz="1200" dirty="0" err="1" smtClean="0">
                <a:solidFill>
                  <a:srgbClr val="000000"/>
                </a:solidFill>
              </a:rPr>
              <a:t>cachekey</a:t>
            </a:r>
            <a:r>
              <a:rPr lang="en-US" sz="1200" dirty="0" smtClean="0">
                <a:solidFill>
                  <a:srgbClr val="000000"/>
                </a:solidFill>
              </a:rPr>
              <a:t>:</a:t>
            </a:r>
          </a:p>
          <a:p>
            <a:r>
              <a:rPr lang="en-US" sz="1050" dirty="0" smtClean="0">
                <a:solidFill>
                  <a:srgbClr val="000000"/>
                </a:solidFill>
              </a:rPr>
              <a:t>IU=99999999</a:t>
            </a:r>
          </a:p>
          <a:p>
            <a:r>
              <a:rPr lang="en-US" sz="1050" dirty="0" smtClean="0">
                <a:solidFill>
                  <a:srgbClr val="000000"/>
                </a:solidFill>
              </a:rPr>
              <a:t> D=99999998</a:t>
            </a:r>
            <a:endParaRPr lang="en-US" sz="1050" dirty="0">
              <a:solidFill>
                <a:srgbClr val="000000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5730373" y="5369905"/>
            <a:ext cx="638468" cy="276999"/>
            <a:chOff x="10245947" y="4123883"/>
            <a:chExt cx="638468" cy="276999"/>
          </a:xfrm>
        </p:grpSpPr>
        <p:sp>
          <p:nvSpPr>
            <p:cNvPr id="67" name="Rectangle 53"/>
            <p:cNvSpPr>
              <a:spLocks noChangeArrowheads="1"/>
            </p:cNvSpPr>
            <p:nvPr/>
          </p:nvSpPr>
          <p:spPr bwMode="auto">
            <a:xfrm>
              <a:off x="10328503" y="4156815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245947" y="4123883"/>
              <a:ext cx="638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V1stg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1" name="Straight Arrow Connector 10"/>
          <p:cNvCxnSpPr>
            <a:stCxn id="68" idx="2"/>
            <a:endCxn id="116" idx="0"/>
          </p:cNvCxnSpPr>
          <p:nvPr/>
        </p:nvCxnSpPr>
        <p:spPr>
          <a:xfrm>
            <a:off x="6049607" y="5646904"/>
            <a:ext cx="9021" cy="275365"/>
          </a:xfrm>
          <a:prstGeom prst="straightConnector1">
            <a:avLst/>
          </a:prstGeom>
          <a:ln w="28575">
            <a:solidFill>
              <a:srgbClr val="99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2005932" y="5722310"/>
            <a:ext cx="563402" cy="276999"/>
            <a:chOff x="3118292" y="5526814"/>
            <a:chExt cx="563402" cy="276999"/>
          </a:xfrm>
        </p:grpSpPr>
        <p:sp>
          <p:nvSpPr>
            <p:cNvPr id="75" name="Rectangle 52"/>
            <p:cNvSpPr>
              <a:spLocks noChangeArrowheads="1"/>
            </p:cNvSpPr>
            <p:nvPr/>
          </p:nvSpPr>
          <p:spPr bwMode="auto">
            <a:xfrm>
              <a:off x="3170395" y="5559745"/>
              <a:ext cx="459196" cy="211138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118292" y="5526814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T1H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20" name="Elbow Connector 19"/>
          <p:cNvCxnSpPr>
            <a:stCxn id="96" idx="2"/>
            <a:endCxn id="76" idx="1"/>
          </p:cNvCxnSpPr>
          <p:nvPr/>
        </p:nvCxnSpPr>
        <p:spPr>
          <a:xfrm rot="16200000" flipH="1">
            <a:off x="1760914" y="5615791"/>
            <a:ext cx="153793" cy="33624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2797782" y="3394769"/>
            <a:ext cx="563402" cy="276999"/>
            <a:chOff x="3118292" y="5526814"/>
            <a:chExt cx="563402" cy="276999"/>
          </a:xfrm>
        </p:grpSpPr>
        <p:sp>
          <p:nvSpPr>
            <p:cNvPr id="89" name="Rectangle 52"/>
            <p:cNvSpPr>
              <a:spLocks noChangeArrowheads="1"/>
            </p:cNvSpPr>
            <p:nvPr/>
          </p:nvSpPr>
          <p:spPr bwMode="auto">
            <a:xfrm>
              <a:off x="3170395" y="5559745"/>
              <a:ext cx="459196" cy="211138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118292" y="5526814"/>
              <a:ext cx="5634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T1H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91" name="Line 44"/>
          <p:cNvSpPr>
            <a:spLocks noChangeShapeType="1"/>
          </p:cNvSpPr>
          <p:nvPr/>
        </p:nvSpPr>
        <p:spPr bwMode="auto">
          <a:xfrm flipV="1">
            <a:off x="2287634" y="3638837"/>
            <a:ext cx="773024" cy="2068180"/>
          </a:xfrm>
          <a:prstGeom prst="line">
            <a:avLst/>
          </a:prstGeom>
          <a:noFill/>
          <a:ln w="38100">
            <a:solidFill>
              <a:srgbClr val="99CCFF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92" name="Straight Arrow Connector 91"/>
          <p:cNvCxnSpPr/>
          <p:nvPr/>
        </p:nvCxnSpPr>
        <p:spPr>
          <a:xfrm>
            <a:off x="5890711" y="5663112"/>
            <a:ext cx="9021" cy="27536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Line 43"/>
          <p:cNvSpPr>
            <a:spLocks noChangeShapeType="1"/>
          </p:cNvSpPr>
          <p:nvPr/>
        </p:nvSpPr>
        <p:spPr bwMode="auto">
          <a:xfrm flipV="1">
            <a:off x="3290256" y="3470821"/>
            <a:ext cx="654194" cy="417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4039520" y="5783769"/>
            <a:ext cx="1040826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Native SQL Merge Into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062362" y="5991013"/>
            <a:ext cx="1480769" cy="64633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History Table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ACTIVITY=[I,U,D], 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SDT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27" name="Straight Arrow Connector 26"/>
          <p:cNvCxnSpPr>
            <a:stCxn id="95" idx="3"/>
          </p:cNvCxnSpPr>
          <p:nvPr/>
        </p:nvCxnSpPr>
        <p:spPr>
          <a:xfrm flipV="1">
            <a:off x="5080346" y="5800794"/>
            <a:ext cx="738497" cy="21380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3290256" y="3170483"/>
            <a:ext cx="683598" cy="106866"/>
          </a:xfrm>
          <a:prstGeom prst="line">
            <a:avLst/>
          </a:prstGeom>
          <a:ln w="38100">
            <a:solidFill>
              <a:srgbClr val="99CC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2770493" y="3182553"/>
            <a:ext cx="638468" cy="276999"/>
            <a:chOff x="10245947" y="4123883"/>
            <a:chExt cx="638468" cy="276999"/>
          </a:xfrm>
        </p:grpSpPr>
        <p:sp>
          <p:nvSpPr>
            <p:cNvPr id="98" name="Rectangle 53"/>
            <p:cNvSpPr>
              <a:spLocks noChangeArrowheads="1"/>
            </p:cNvSpPr>
            <p:nvPr/>
          </p:nvSpPr>
          <p:spPr bwMode="auto">
            <a:xfrm>
              <a:off x="10328503" y="4156815"/>
              <a:ext cx="459196" cy="211137"/>
            </a:xfrm>
            <a:prstGeom prst="rect">
              <a:avLst/>
            </a:prstGeom>
            <a:solidFill>
              <a:srgbClr val="99CC00"/>
            </a:solidFill>
            <a:ln w="25400">
              <a:solidFill>
                <a:srgbClr val="808080"/>
              </a:solidFill>
              <a:miter lim="800000"/>
              <a:headEnd/>
              <a:tailEnd type="none" w="lg" len="med"/>
            </a:ln>
          </p:spPr>
          <p:txBody>
            <a:bodyPr wrap="none" anchor="ctr"/>
            <a:lstStyle>
              <a:lvl1pPr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245947" y="4123883"/>
              <a:ext cx="638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V1stg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45072" name="Line 43"/>
          <p:cNvSpPr>
            <a:spLocks noChangeShapeType="1"/>
          </p:cNvSpPr>
          <p:nvPr/>
        </p:nvSpPr>
        <p:spPr bwMode="auto">
          <a:xfrm flipV="1">
            <a:off x="2831059" y="3374125"/>
            <a:ext cx="1112013" cy="2208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6554941" y="5902916"/>
            <a:ext cx="945688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</a:rPr>
              <a:t>c</a:t>
            </a:r>
            <a:r>
              <a:rPr lang="en-US" sz="1200" dirty="0" err="1" smtClean="0">
                <a:solidFill>
                  <a:srgbClr val="000000"/>
                </a:solidFill>
              </a:rPr>
              <a:t>achekey</a:t>
            </a:r>
            <a:endParaRPr lang="en-US" sz="1200" dirty="0" smtClean="0">
              <a:solidFill>
                <a:srgbClr val="000000"/>
              </a:solidFill>
            </a:endParaRPr>
          </a:p>
          <a:p>
            <a:r>
              <a:rPr lang="en-US" sz="1200" dirty="0" smtClean="0">
                <a:solidFill>
                  <a:srgbClr val="000000"/>
                </a:solidFill>
              </a:rPr>
              <a:t>columns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01" name="Straight Arrow Connector 100"/>
          <p:cNvCxnSpPr>
            <a:stCxn id="100" idx="1"/>
          </p:cNvCxnSpPr>
          <p:nvPr/>
        </p:nvCxnSpPr>
        <p:spPr>
          <a:xfrm flipH="1" flipV="1">
            <a:off x="6340329" y="6060769"/>
            <a:ext cx="214612" cy="7298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6049607" y="5646904"/>
            <a:ext cx="9021" cy="275365"/>
          </a:xfrm>
          <a:prstGeom prst="straightConnector1">
            <a:avLst/>
          </a:prstGeom>
          <a:ln w="28575">
            <a:solidFill>
              <a:srgbClr val="99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6554941" y="5398875"/>
            <a:ext cx="105780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Local Insert/select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04" name="Straight Arrow Connector 103"/>
          <p:cNvCxnSpPr>
            <a:stCxn id="103" idx="1"/>
          </p:cNvCxnSpPr>
          <p:nvPr/>
        </p:nvCxnSpPr>
        <p:spPr>
          <a:xfrm flipH="1">
            <a:off x="6110284" y="5629708"/>
            <a:ext cx="444657" cy="15487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5"/>
          <p:cNvSpPr txBox="1">
            <a:spLocks noChangeArrowheads="1"/>
          </p:cNvSpPr>
          <p:nvPr/>
        </p:nvSpPr>
        <p:spPr>
          <a:xfrm>
            <a:off x="7195107" y="4037275"/>
            <a:ext cx="4780358" cy="1609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106FE2"/>
              </a:buClr>
              <a:buSzPct val="100000"/>
              <a:buFont typeface="Wingdings" charset="2"/>
              <a:buChar char="§"/>
              <a:tabLst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rgbClr val="106FE2"/>
              </a:buClr>
              <a:buFont typeface="Lucida Grande"/>
              <a:buChar char="–"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6858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8667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0302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GB" altLang="en-US" sz="1600" dirty="0"/>
              <a:t>Delta load </a:t>
            </a:r>
            <a:r>
              <a:rPr lang="en-GB" altLang="en-US" sz="1600" dirty="0" smtClean="0"/>
              <a:t>procedure</a:t>
            </a:r>
            <a:r>
              <a:rPr lang="en-GB" altLang="en-US" sz="1600" dirty="0"/>
              <a:t> </a:t>
            </a:r>
            <a:r>
              <a:rPr lang="en-GB" altLang="en-US" sz="1600" dirty="0" smtClean="0"/>
              <a:t>logic</a:t>
            </a:r>
          </a:p>
          <a:p>
            <a:pPr lvl="1">
              <a:lnSpc>
                <a:spcPct val="80000"/>
              </a:lnSpc>
            </a:pPr>
            <a:r>
              <a:rPr lang="en-GB" altLang="en-US" sz="1400" dirty="0" smtClean="0"/>
              <a:t>IU: SDT &gt; </a:t>
            </a:r>
            <a:r>
              <a:rPr lang="en-GB" altLang="en-US" sz="1400" dirty="0" err="1" smtClean="0"/>
              <a:t>incrMaintLevel</a:t>
            </a:r>
            <a:r>
              <a:rPr lang="en-GB" altLang="en-US" sz="1400" dirty="0" smtClean="0"/>
              <a:t> and SDT &lt;= </a:t>
            </a:r>
            <a:r>
              <a:rPr lang="en-GB" altLang="en-US" sz="1400" dirty="0" err="1" smtClean="0"/>
              <a:t>MaxIncrRow</a:t>
            </a:r>
            <a:endParaRPr lang="en-GB" altLang="en-US" sz="1400" dirty="0" smtClean="0"/>
          </a:p>
          <a:p>
            <a:pPr lvl="1">
              <a:lnSpc>
                <a:spcPct val="80000"/>
              </a:lnSpc>
            </a:pPr>
            <a:r>
              <a:rPr lang="en-GB" altLang="en-US" sz="1400" dirty="0" smtClean="0"/>
              <a:t>D: SDT &gt; </a:t>
            </a:r>
            <a:r>
              <a:rPr lang="en-GB" altLang="en-US" sz="1400" dirty="0" err="1" smtClean="0"/>
              <a:t>incrMaintLevel</a:t>
            </a:r>
            <a:r>
              <a:rPr lang="en-GB" altLang="en-US" sz="1400" dirty="0" smtClean="0"/>
              <a:t> and SDT &lt;= </a:t>
            </a:r>
            <a:r>
              <a:rPr lang="en-GB" altLang="en-US" sz="1400" dirty="0" err="1" smtClean="0"/>
              <a:t>MaxDelrRow</a:t>
            </a:r>
            <a:r>
              <a:rPr lang="en-GB" altLang="en-US" sz="1400" dirty="0" smtClean="0"/>
              <a:t> and ACTIVITY=[I, U, D]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419878" y="5884209"/>
            <a:ext cx="12498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Trigger: Insert, Update, Delete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10175" y="1089275"/>
            <a:ext cx="293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CACHE_TYPE = MT4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2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64460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507867" y="2286000"/>
            <a:ext cx="10969943" cy="9906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 smtClean="0"/>
              <a:t>Q&amp;A</a:t>
            </a:r>
            <a:endParaRPr lang="en-US" sz="4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07867" y="3352800"/>
            <a:ext cx="10969943" cy="190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106FE2"/>
              </a:buClr>
              <a:buSzPct val="100000"/>
              <a:buFont typeface="Wingdings" charset="2"/>
              <a:buChar char="§"/>
              <a:tabLst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rgbClr val="106FE2"/>
              </a:buClr>
              <a:buFont typeface="Lucida Grande"/>
              <a:buChar char="–"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6858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8667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0302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757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3844" y="2551281"/>
            <a:ext cx="9154498" cy="1312498"/>
            <a:chOff x="1233844" y="2551280"/>
            <a:chExt cx="9154498" cy="1312499"/>
          </a:xfrm>
        </p:grpSpPr>
        <p:sp>
          <p:nvSpPr>
            <p:cNvPr id="5" name="TextBox 4"/>
            <p:cNvSpPr txBox="1"/>
            <p:nvPr/>
          </p:nvSpPr>
          <p:spPr>
            <a:xfrm>
              <a:off x="1233844" y="3279004"/>
              <a:ext cx="6048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09158">
                <a:lnSpc>
                  <a:spcPct val="80000"/>
                </a:lnSpc>
                <a:spcBef>
                  <a:spcPct val="0"/>
                </a:spcBef>
                <a:defRPr/>
              </a:pPr>
              <a:r>
                <a:rPr lang="en-US" sz="4000" i="1" dirty="0">
                  <a:solidFill>
                    <a:srgbClr val="FFFFFF"/>
                  </a:solidFill>
                </a:rPr>
                <a:t>TOMORROW starts here.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275776" y="2551280"/>
              <a:ext cx="2112566" cy="1192701"/>
              <a:chOff x="7689324" y="2517622"/>
              <a:chExt cx="2556050" cy="1443080"/>
            </a:xfrm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black">
              <a:xfrm>
                <a:off x="8409358" y="3505403"/>
                <a:ext cx="116616" cy="44182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black">
              <a:xfrm>
                <a:off x="9088711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1" y="80"/>
                  </a:cxn>
                  <a:cxn ang="0">
                    <a:pos x="0" y="40"/>
                  </a:cxn>
                  <a:cxn ang="0">
                    <a:pos x="41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8" y="23"/>
                      <a:pt x="51" y="20"/>
                      <a:pt x="42" y="20"/>
                    </a:cubicBezTo>
                    <a:cubicBezTo>
                      <a:pt x="30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1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1" y="0"/>
                    </a:cubicBezTo>
                    <a:cubicBezTo>
                      <a:pt x="50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black">
              <a:xfrm>
                <a:off x="7921200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7" y="23"/>
                      <a:pt x="51" y="20"/>
                      <a:pt x="42" y="20"/>
                    </a:cubicBezTo>
                    <a:cubicBezTo>
                      <a:pt x="29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0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0" y="0"/>
                    </a:cubicBezTo>
                    <a:cubicBezTo>
                      <a:pt x="49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0" name="Freeform 9"/>
              <p:cNvSpPr>
                <a:spLocks noEditPoints="1"/>
              </p:cNvSpPr>
              <p:nvPr/>
            </p:nvSpPr>
            <p:spPr bwMode="black">
              <a:xfrm>
                <a:off x="9548392" y="3494405"/>
                <a:ext cx="463750" cy="466297"/>
              </a:xfrm>
              <a:custGeom>
                <a:avLst/>
                <a:gdLst/>
                <a:ahLst/>
                <a:cxnLst>
                  <a:cxn ang="0">
                    <a:pos x="80" y="40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80" y="40"/>
                  </a:cxn>
                  <a:cxn ang="0">
                    <a:pos x="40" y="20"/>
                  </a:cxn>
                  <a:cxn ang="0">
                    <a:pos x="20" y="40"/>
                  </a:cxn>
                  <a:cxn ang="0">
                    <a:pos x="40" y="60"/>
                  </a:cxn>
                  <a:cxn ang="0">
                    <a:pos x="60" y="40"/>
                  </a:cxn>
                  <a:cxn ang="0">
                    <a:pos x="40" y="20"/>
                  </a:cxn>
                </a:cxnLst>
                <a:rect l="0" t="0" r="r" b="b"/>
                <a:pathLst>
                  <a:path w="80" h="80">
                    <a:moveTo>
                      <a:pt x="80" y="40"/>
                    </a:moveTo>
                    <a:cubicBezTo>
                      <a:pt x="80" y="62"/>
                      <a:pt x="64" y="80"/>
                      <a:pt x="40" y="80"/>
                    </a:cubicBezTo>
                    <a:cubicBezTo>
                      <a:pt x="16" y="80"/>
                      <a:pt x="0" y="62"/>
                      <a:pt x="0" y="40"/>
                    </a:cubicBezTo>
                    <a:cubicBezTo>
                      <a:pt x="0" y="18"/>
                      <a:pt x="16" y="0"/>
                      <a:pt x="40" y="0"/>
                    </a:cubicBezTo>
                    <a:cubicBezTo>
                      <a:pt x="64" y="0"/>
                      <a:pt x="80" y="18"/>
                      <a:pt x="80" y="40"/>
                    </a:cubicBezTo>
                    <a:moveTo>
                      <a:pt x="40" y="20"/>
                    </a:moveTo>
                    <a:cubicBezTo>
                      <a:pt x="29" y="20"/>
                      <a:pt x="20" y="29"/>
                      <a:pt x="20" y="40"/>
                    </a:cubicBezTo>
                    <a:cubicBezTo>
                      <a:pt x="20" y="51"/>
                      <a:pt x="29" y="60"/>
                      <a:pt x="40" y="60"/>
                    </a:cubicBezTo>
                    <a:cubicBezTo>
                      <a:pt x="51" y="60"/>
                      <a:pt x="60" y="51"/>
                      <a:pt x="60" y="40"/>
                    </a:cubicBezTo>
                    <a:cubicBezTo>
                      <a:pt x="60" y="29"/>
                      <a:pt x="51" y="20"/>
                      <a:pt x="40" y="20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black">
              <a:xfrm>
                <a:off x="8676486" y="3494405"/>
                <a:ext cx="302387" cy="466297"/>
              </a:xfrm>
              <a:custGeom>
                <a:avLst/>
                <a:gdLst/>
                <a:ahLst/>
                <a:cxnLst>
                  <a:cxn ang="0">
                    <a:pos x="47" y="19"/>
                  </a:cxn>
                  <a:cxn ang="0">
                    <a:pos x="32" y="17"/>
                  </a:cxn>
                  <a:cxn ang="0">
                    <a:pos x="20" y="23"/>
                  </a:cxn>
                  <a:cxn ang="0">
                    <a:pos x="29" y="30"/>
                  </a:cxn>
                  <a:cxn ang="0">
                    <a:pos x="34" y="32"/>
                  </a:cxn>
                  <a:cxn ang="0">
                    <a:pos x="52" y="54"/>
                  </a:cxn>
                  <a:cxn ang="0">
                    <a:pos x="21" y="80"/>
                  </a:cxn>
                  <a:cxn ang="0">
                    <a:pos x="0" y="77"/>
                  </a:cxn>
                  <a:cxn ang="0">
                    <a:pos x="0" y="60"/>
                  </a:cxn>
                  <a:cxn ang="0">
                    <a:pos x="18" y="63"/>
                  </a:cxn>
                  <a:cxn ang="0">
                    <a:pos x="32" y="56"/>
                  </a:cxn>
                  <a:cxn ang="0">
                    <a:pos x="23" y="48"/>
                  </a:cxn>
                  <a:cxn ang="0">
                    <a:pos x="19" y="47"/>
                  </a:cxn>
                  <a:cxn ang="0">
                    <a:pos x="0" y="24"/>
                  </a:cxn>
                  <a:cxn ang="0">
                    <a:pos x="28" y="0"/>
                  </a:cxn>
                  <a:cxn ang="0">
                    <a:pos x="47" y="3"/>
                  </a:cxn>
                  <a:cxn ang="0">
                    <a:pos x="47" y="19"/>
                  </a:cxn>
                </a:cxnLst>
                <a:rect l="0" t="0" r="r" b="b"/>
                <a:pathLst>
                  <a:path w="52" h="80">
                    <a:moveTo>
                      <a:pt x="47" y="19"/>
                    </a:moveTo>
                    <a:cubicBezTo>
                      <a:pt x="47" y="19"/>
                      <a:pt x="38" y="17"/>
                      <a:pt x="32" y="17"/>
                    </a:cubicBezTo>
                    <a:cubicBezTo>
                      <a:pt x="24" y="17"/>
                      <a:pt x="20" y="19"/>
                      <a:pt x="20" y="23"/>
                    </a:cubicBezTo>
                    <a:cubicBezTo>
                      <a:pt x="20" y="28"/>
                      <a:pt x="26" y="29"/>
                      <a:pt x="29" y="30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47" y="36"/>
                      <a:pt x="52" y="45"/>
                      <a:pt x="52" y="54"/>
                    </a:cubicBezTo>
                    <a:cubicBezTo>
                      <a:pt x="52" y="73"/>
                      <a:pt x="35" y="80"/>
                      <a:pt x="21" y="80"/>
                    </a:cubicBezTo>
                    <a:cubicBezTo>
                      <a:pt x="10" y="80"/>
                      <a:pt x="1" y="78"/>
                      <a:pt x="0" y="7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" y="60"/>
                      <a:pt x="10" y="63"/>
                      <a:pt x="18" y="63"/>
                    </a:cubicBezTo>
                    <a:cubicBezTo>
                      <a:pt x="28" y="63"/>
                      <a:pt x="32" y="60"/>
                      <a:pt x="32" y="56"/>
                    </a:cubicBezTo>
                    <a:cubicBezTo>
                      <a:pt x="32" y="52"/>
                      <a:pt x="28" y="49"/>
                      <a:pt x="23" y="48"/>
                    </a:cubicBezTo>
                    <a:cubicBezTo>
                      <a:pt x="22" y="48"/>
                      <a:pt x="21" y="47"/>
                      <a:pt x="19" y="47"/>
                    </a:cubicBezTo>
                    <a:cubicBezTo>
                      <a:pt x="9" y="43"/>
                      <a:pt x="0" y="37"/>
                      <a:pt x="0" y="24"/>
                    </a:cubicBezTo>
                    <a:cubicBezTo>
                      <a:pt x="0" y="10"/>
                      <a:pt x="10" y="0"/>
                      <a:pt x="28" y="0"/>
                    </a:cubicBezTo>
                    <a:cubicBezTo>
                      <a:pt x="37" y="0"/>
                      <a:pt x="46" y="3"/>
                      <a:pt x="47" y="3"/>
                    </a:cubicBezTo>
                    <a:lnTo>
                      <a:pt x="47" y="1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black">
              <a:xfrm>
                <a:off x="7689324" y="2879240"/>
                <a:ext cx="109835" cy="227032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10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black">
              <a:xfrm>
                <a:off x="7997133" y="2726980"/>
                <a:ext cx="109835" cy="379291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4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4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black">
              <a:xfrm>
                <a:off x="8299523" y="2517622"/>
                <a:ext cx="109835" cy="698767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10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5" y="120"/>
                      <a:pt x="10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black">
              <a:xfrm>
                <a:off x="8607332" y="2726981"/>
                <a:ext cx="109835" cy="379292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black">
              <a:xfrm>
                <a:off x="8908363" y="2879240"/>
                <a:ext cx="116616" cy="227031"/>
              </a:xfrm>
              <a:custGeom>
                <a:avLst/>
                <a:gdLst/>
                <a:ahLst/>
                <a:cxnLst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20" y="30"/>
                  </a:cxn>
                  <a:cxn ang="0">
                    <a:pos x="20" y="10"/>
                  </a:cxn>
                </a:cxnLst>
                <a:rect l="0" t="0" r="r" b="b"/>
                <a:pathLst>
                  <a:path w="20" h="39">
                    <a:moveTo>
                      <a:pt x="20" y="10"/>
                    </a:moveTo>
                    <a:cubicBezTo>
                      <a:pt x="20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5" y="39"/>
                      <a:pt x="10" y="39"/>
                    </a:cubicBezTo>
                    <a:cubicBezTo>
                      <a:pt x="15" y="39"/>
                      <a:pt x="20" y="35"/>
                      <a:pt x="20" y="30"/>
                    </a:cubicBezTo>
                    <a:lnTo>
                      <a:pt x="20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black">
              <a:xfrm>
                <a:off x="9216175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black">
              <a:xfrm>
                <a:off x="9523987" y="2517623"/>
                <a:ext cx="111191" cy="698766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9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4" y="120"/>
                      <a:pt x="9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black">
              <a:xfrm>
                <a:off x="9826371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5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black">
              <a:xfrm>
                <a:off x="10134183" y="2879240"/>
                <a:ext cx="111191" cy="227031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9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9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9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</p:grpSp>
      </p:grpSp>
      <p:cxnSp>
        <p:nvCxnSpPr>
          <p:cNvPr id="21" name="Straight Connector 20"/>
          <p:cNvCxnSpPr/>
          <p:nvPr/>
        </p:nvCxnSpPr>
        <p:spPr>
          <a:xfrm>
            <a:off x="-792479" y="3849688"/>
            <a:ext cx="13716001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2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707" y="3773515"/>
            <a:ext cx="7643446" cy="11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359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3709" y="2357120"/>
            <a:ext cx="7241060" cy="1100705"/>
          </a:xfrm>
        </p:spPr>
        <p:txBody>
          <a:bodyPr/>
          <a:lstStyle/>
          <a:p>
            <a:pPr algn="ctr"/>
            <a:r>
              <a:rPr lang="en-US" sz="4800" dirty="0" smtClean="0"/>
              <a:t>Cache Framework Overview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070686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Overview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143000"/>
            <a:ext cx="11376237" cy="53566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 smtClean="0">
                <a:ea typeface="ＭＳ Ｐゴシック" pitchFamily="34" charset="-128"/>
              </a:rPr>
              <a:t>What it does</a:t>
            </a:r>
            <a:endParaRPr lang="en-US" sz="3200" dirty="0" smtClean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 </a:t>
            </a:r>
            <a:r>
              <a:rPr lang="en-US" sz="2800" dirty="0" smtClean="0"/>
              <a:t>Configure cache</a:t>
            </a:r>
          </a:p>
          <a:p>
            <a:pPr marL="1027112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Views and staging views</a:t>
            </a:r>
          </a:p>
          <a:p>
            <a:pPr marL="1027112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Load scripts</a:t>
            </a:r>
          </a:p>
          <a:p>
            <a:pPr marL="862012" lvl="1" indent="-457200">
              <a:lnSpc>
                <a:spcPct val="90000"/>
              </a:lnSpc>
            </a:pPr>
            <a:r>
              <a:rPr lang="en-US" sz="2800" dirty="0" smtClean="0"/>
              <a:t>De-configure cache</a:t>
            </a:r>
          </a:p>
          <a:p>
            <a:pPr marL="1141412" lvl="2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Undo all cache configuration and delete generated resources</a:t>
            </a:r>
          </a:p>
          <a:p>
            <a:pPr marL="862012" lvl="1" indent="-457200">
              <a:lnSpc>
                <a:spcPct val="90000"/>
              </a:lnSpc>
            </a:pPr>
            <a:r>
              <a:rPr lang="en-US" sz="2800" dirty="0" smtClean="0"/>
              <a:t>Refresh cache</a:t>
            </a:r>
          </a:p>
          <a:p>
            <a:pPr marL="1141412" lvl="2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Drop/Create indexes [optional], execute table statistics [optional]</a:t>
            </a:r>
          </a:p>
          <a:p>
            <a:pPr marL="862012" lvl="1" indent="-457200">
              <a:lnSpc>
                <a:spcPct val="90000"/>
              </a:lnSpc>
            </a:pPr>
            <a:r>
              <a:rPr lang="en-US" sz="2800" dirty="0" smtClean="0"/>
              <a:t>Deploy cache resources to target server</a:t>
            </a:r>
          </a:p>
          <a:p>
            <a:pPr marL="1027112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Create database tables</a:t>
            </a:r>
          </a:p>
          <a:p>
            <a:pPr marL="1027112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Introspect database tables into Cisco Information Server</a:t>
            </a:r>
            <a:endParaRPr lang="en-US" sz="2800" dirty="0" smtClean="0"/>
          </a:p>
          <a:p>
            <a:pPr lvl="1"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240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Overview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143000"/>
            <a:ext cx="11376237" cy="53566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 smtClean="0">
                <a:ea typeface="ＭＳ Ｐゴシック" pitchFamily="34" charset="-128"/>
              </a:rPr>
              <a:t>Terms</a:t>
            </a:r>
            <a:endParaRPr lang="en-US" sz="3200" dirty="0" smtClean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 </a:t>
            </a:r>
            <a:r>
              <a:rPr lang="en-US" sz="2400" i="1" dirty="0" smtClean="0">
                <a:ea typeface="ＭＳ Ｐゴシック" pitchFamily="34" charset="-128"/>
              </a:rPr>
              <a:t>Cache Target </a:t>
            </a:r>
            <a:r>
              <a:rPr lang="en-US" sz="2400" dirty="0" smtClean="0">
                <a:ea typeface="ＭＳ Ｐゴシック" pitchFamily="34" charset="-128"/>
              </a:rPr>
              <a:t>– One of the supported cache databases 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/>
              <a:t> </a:t>
            </a:r>
            <a:r>
              <a:rPr lang="en-US" sz="2800" i="1" dirty="0" smtClean="0"/>
              <a:t>Application</a:t>
            </a:r>
            <a:r>
              <a:rPr lang="en-US" sz="2800" dirty="0" smtClean="0"/>
              <a:t> – Refers to the busines</a:t>
            </a:r>
            <a:r>
              <a:rPr lang="en-US" sz="2800" dirty="0" smtClean="0"/>
              <a:t>s line, business area or subject area in which the cache framework is applied.</a:t>
            </a:r>
          </a:p>
          <a:p>
            <a:pPr marL="1141412" lvl="2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 smtClean="0">
                <a:ea typeface="ＭＳ Ｐゴシック" pitchFamily="34" charset="-128"/>
              </a:rPr>
              <a:t>There </a:t>
            </a:r>
            <a:r>
              <a:rPr lang="en-US" sz="2600" dirty="0">
                <a:ea typeface="ＭＳ Ｐゴシック" pitchFamily="34" charset="-128"/>
              </a:rPr>
              <a:t>is one cache target per application.</a:t>
            </a:r>
          </a:p>
          <a:p>
            <a:pPr lvl="1">
              <a:lnSpc>
                <a:spcPct val="90000"/>
              </a:lnSpc>
            </a:pPr>
            <a:r>
              <a:rPr lang="en-US" sz="2800" i="1" dirty="0" smtClean="0"/>
              <a:t> Context</a:t>
            </a:r>
            <a:r>
              <a:rPr lang="en-US" sz="2800" dirty="0" smtClean="0"/>
              <a:t> – Procedures within an application are executed within the path boundaries defined by the application “Constants”.</a:t>
            </a:r>
            <a:endParaRPr lang="en-US" sz="2600" dirty="0"/>
          </a:p>
          <a:p>
            <a:pPr marL="1027112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ea typeface="ＭＳ Ｐゴシック" pitchFamily="34" charset="-128"/>
              </a:rPr>
              <a:t>Paths, cache data sources and logging are assigned by Constants.</a:t>
            </a:r>
          </a:p>
          <a:p>
            <a:pPr marL="1027112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ea typeface="ＭＳ Ｐゴシック" pitchFamily="34" charset="-128"/>
              </a:rPr>
              <a:t>All cache framework operations execute within the paths of the application.</a:t>
            </a:r>
          </a:p>
          <a:p>
            <a:pPr marL="1371600" lvl="4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800" dirty="0" smtClean="0">
                <a:ea typeface="ＭＳ Ｐゴシック" pitchFamily="34" charset="-128"/>
              </a:rPr>
              <a:t>Cache Configuration and De-configuration</a:t>
            </a:r>
          </a:p>
          <a:p>
            <a:pPr marL="1371600" lvl="4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800" dirty="0" smtClean="0">
                <a:ea typeface="ＭＳ Ｐゴシック" pitchFamily="34" charset="-128"/>
              </a:rPr>
              <a:t>Refresh</a:t>
            </a:r>
          </a:p>
          <a:p>
            <a:pPr marL="1371600" lvl="4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800" dirty="0" smtClean="0">
                <a:ea typeface="ＭＳ Ｐゴシック" pitchFamily="34" charset="-128"/>
              </a:rPr>
              <a:t>Deployment</a:t>
            </a:r>
            <a:endParaRPr lang="en-US" sz="1800" dirty="0">
              <a:ea typeface="ＭＳ Ｐゴシック" pitchFamily="34" charset="-128"/>
            </a:endParaRPr>
          </a:p>
          <a:p>
            <a:pPr marL="684212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30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698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Cache Target </a:t>
            </a:r>
            <a:r>
              <a:rPr lang="en-US" dirty="0" smtClean="0">
                <a:ea typeface="ＭＳ Ｐゴシック" pitchFamily="34" charset="-128"/>
              </a:rPr>
              <a:t>Databases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143000"/>
            <a:ext cx="11376237" cy="5181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200" i="1" dirty="0" smtClean="0">
                <a:ea typeface="ＭＳ Ｐゴシック" pitchFamily="34" charset="-128"/>
              </a:rPr>
              <a:t>Oracle, SQL Server, </a:t>
            </a:r>
            <a:r>
              <a:rPr lang="en-US" sz="3200" i="1" dirty="0" err="1" smtClean="0">
                <a:ea typeface="ＭＳ Ｐゴシック" pitchFamily="34" charset="-128"/>
              </a:rPr>
              <a:t>Netezza</a:t>
            </a:r>
            <a:endParaRPr lang="en-US" sz="3200" dirty="0" smtClean="0">
              <a:ea typeface="ＭＳ Ｐゴシック" pitchFamily="34" charset="-128"/>
            </a:endParaRP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 </a:t>
            </a:r>
            <a:r>
              <a:rPr lang="en-US" sz="2800" dirty="0" smtClean="0">
                <a:ea typeface="ＭＳ Ｐゴシック" pitchFamily="34" charset="-128"/>
              </a:rPr>
              <a:t>Supports native cache loading on full cache or incremental initialization</a:t>
            </a:r>
          </a:p>
          <a:p>
            <a:pPr lvl="1"/>
            <a:r>
              <a:rPr lang="en-US" sz="2800" dirty="0" smtClean="0">
                <a:ea typeface="ＭＳ Ｐゴシック" pitchFamily="34" charset="-128"/>
              </a:rPr>
              <a:t> Support Insert/Select for delta loads</a:t>
            </a:r>
          </a:p>
          <a:p>
            <a:pPr lvl="1"/>
            <a:r>
              <a:rPr lang="en-US" sz="2800" dirty="0">
                <a:ea typeface="ＭＳ Ｐゴシック" pitchFamily="34" charset="-128"/>
              </a:rPr>
              <a:t> </a:t>
            </a:r>
            <a:r>
              <a:rPr lang="en-US" sz="2800" dirty="0" smtClean="0">
                <a:ea typeface="ＭＳ Ｐゴシック" pitchFamily="34" charset="-128"/>
              </a:rPr>
              <a:t>Support Merge for Insert, Update, Delete from staging table into cache</a:t>
            </a:r>
            <a:endParaRPr lang="en-US" sz="2800" dirty="0" smtClean="0">
              <a:ea typeface="ＭＳ Ｐゴシック" pitchFamily="34" charset="-128"/>
            </a:endParaRPr>
          </a:p>
          <a:p>
            <a:pPr lvl="1"/>
            <a:r>
              <a:rPr lang="en-US" sz="2800" dirty="0" smtClean="0">
                <a:ea typeface="ＭＳ Ｐゴシック" pitchFamily="34" charset="-128"/>
              </a:rPr>
              <a:t> Support truncate of staging table</a:t>
            </a:r>
            <a:endParaRPr lang="en-US" sz="2800" dirty="0">
              <a:ea typeface="ＭＳ Ｐゴシック" pitchFamily="34" charset="-128"/>
            </a:endParaRPr>
          </a:p>
          <a:p>
            <a:pPr lvl="1"/>
            <a:r>
              <a:rPr lang="en-US" sz="2800" dirty="0">
                <a:ea typeface="ＭＳ Ｐゴシック" pitchFamily="34" charset="-128"/>
              </a:rPr>
              <a:t> </a:t>
            </a:r>
            <a:r>
              <a:rPr lang="en-US" sz="2800" dirty="0" smtClean="0">
                <a:ea typeface="ＭＳ Ｐゴシック" pitchFamily="34" charset="-128"/>
              </a:rPr>
              <a:t>Support pre/post procedures for full cache mode</a:t>
            </a:r>
          </a:p>
          <a:p>
            <a:pPr lvl="1"/>
            <a:r>
              <a:rPr lang="en-US" sz="2800" dirty="0">
                <a:ea typeface="ＭＳ Ｐゴシック" pitchFamily="34" charset="-128"/>
              </a:rPr>
              <a:t> </a:t>
            </a:r>
            <a:r>
              <a:rPr lang="en-US" sz="2800" dirty="0" smtClean="0">
                <a:ea typeface="ＭＳ Ｐゴシック" pitchFamily="34" charset="-128"/>
              </a:rPr>
              <a:t>Supports indexes and </a:t>
            </a:r>
            <a:r>
              <a:rPr lang="en-US" sz="2800" dirty="0" err="1" smtClean="0">
                <a:ea typeface="ＭＳ Ｐゴシック" pitchFamily="34" charset="-128"/>
              </a:rPr>
              <a:t>Netezza</a:t>
            </a:r>
            <a:r>
              <a:rPr lang="en-US" sz="2800" dirty="0" smtClean="0">
                <a:ea typeface="ＭＳ Ｐゴシック" pitchFamily="34" charset="-128"/>
              </a:rPr>
              <a:t> distribution columns</a:t>
            </a:r>
            <a:endParaRPr lang="en-US" sz="28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179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Cache Configuration Methodologies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143000"/>
            <a:ext cx="11376237" cy="547116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n-US" sz="3200" b="1" dirty="0" smtClean="0">
                <a:ea typeface="ＭＳ Ｐゴシック" pitchFamily="34" charset="-128"/>
              </a:rPr>
              <a:t>Full cache </a:t>
            </a:r>
            <a:r>
              <a:rPr lang="en-US" sz="3200" dirty="0" smtClean="0">
                <a:ea typeface="ＭＳ Ｐゴシック" pitchFamily="34" charset="-128"/>
              </a:rPr>
              <a:t>– retrieve the full set of rows from the system of record during each cache refresh</a:t>
            </a:r>
          </a:p>
          <a:p>
            <a:pPr lvl="1"/>
            <a:r>
              <a:rPr lang="en-US" sz="3000" dirty="0" smtClean="0">
                <a:ea typeface="ＭＳ Ｐゴシック" pitchFamily="34" charset="-128"/>
              </a:rPr>
              <a:t> </a:t>
            </a:r>
            <a:r>
              <a:rPr lang="en-US" sz="3000" i="1" dirty="0" smtClean="0">
                <a:ea typeface="ＭＳ Ｐゴシック" pitchFamily="34" charset="-128"/>
              </a:rPr>
              <a:t>Single table </a:t>
            </a:r>
            <a:r>
              <a:rPr lang="en-US" sz="3000" dirty="0" smtClean="0">
                <a:ea typeface="ＭＳ Ｐゴシック" pitchFamily="34" charset="-128"/>
              </a:rPr>
              <a:t>– Utilize a single table with a “</a:t>
            </a:r>
            <a:r>
              <a:rPr lang="en-US" sz="3000" dirty="0" err="1" smtClean="0">
                <a:ea typeface="ＭＳ Ｐゴシック" pitchFamily="34" charset="-128"/>
              </a:rPr>
              <a:t>cachekey</a:t>
            </a:r>
            <a:r>
              <a:rPr lang="en-US" sz="3000" dirty="0" smtClean="0">
                <a:ea typeface="ＭＳ Ｐゴシック" pitchFamily="34" charset="-128"/>
              </a:rPr>
              <a:t>”</a:t>
            </a:r>
          </a:p>
          <a:p>
            <a:pPr lvl="1"/>
            <a:r>
              <a:rPr lang="en-US" sz="3000" dirty="0" smtClean="0">
                <a:ea typeface="ＭＳ Ｐゴシック" pitchFamily="34" charset="-128"/>
              </a:rPr>
              <a:t> </a:t>
            </a:r>
            <a:r>
              <a:rPr lang="en-US" sz="3000" i="1" dirty="0" smtClean="0">
                <a:ea typeface="ＭＳ Ｐゴシック" pitchFamily="34" charset="-128"/>
              </a:rPr>
              <a:t>Multi-table</a:t>
            </a:r>
            <a:r>
              <a:rPr lang="en-US" sz="3000" dirty="0" smtClean="0">
                <a:ea typeface="ＭＳ Ｐゴシック" pitchFamily="34" charset="-128"/>
              </a:rPr>
              <a:t> – Utilize multiple tables with no “</a:t>
            </a:r>
            <a:r>
              <a:rPr lang="en-US" sz="3000" dirty="0" err="1" smtClean="0">
                <a:ea typeface="ＭＳ Ｐゴシック" pitchFamily="34" charset="-128"/>
              </a:rPr>
              <a:t>cachekey</a:t>
            </a:r>
            <a:r>
              <a:rPr lang="en-US" sz="3000" dirty="0" smtClean="0">
                <a:ea typeface="ＭＳ Ｐゴシック" pitchFamily="34" charset="-128"/>
              </a:rPr>
              <a:t>”</a:t>
            </a:r>
          </a:p>
          <a:p>
            <a:pPr marL="1141412" lvl="2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ea typeface="ＭＳ Ｐゴシック" pitchFamily="34" charset="-128"/>
              </a:rPr>
              <a:t>Supports “TRUNCATE” and “INDEXES” natively</a:t>
            </a:r>
            <a:endParaRPr lang="en-US" sz="2800" dirty="0">
              <a:ea typeface="ＭＳ Ｐゴシック" pitchFamily="34" charset="-128"/>
            </a:endParaRPr>
          </a:p>
          <a:p>
            <a:r>
              <a:rPr lang="en-US" sz="3200" b="1" dirty="0" smtClean="0">
                <a:ea typeface="ＭＳ Ｐゴシック" pitchFamily="34" charset="-128"/>
              </a:rPr>
              <a:t>Incremental</a:t>
            </a:r>
            <a:r>
              <a:rPr lang="en-US" sz="3200" dirty="0" smtClean="0">
                <a:ea typeface="ＭＳ Ｐゴシック" pitchFamily="34" charset="-128"/>
              </a:rPr>
              <a:t> – retrieve full set of rows for initial load and delta rows thereafter</a:t>
            </a:r>
          </a:p>
          <a:p>
            <a:pPr lvl="1"/>
            <a:r>
              <a:rPr lang="en-US" sz="3000" dirty="0" smtClean="0">
                <a:ea typeface="ＭＳ Ｐゴシック" pitchFamily="34" charset="-128"/>
              </a:rPr>
              <a:t> </a:t>
            </a:r>
            <a:r>
              <a:rPr lang="en-US" sz="3000" i="1" dirty="0" smtClean="0">
                <a:ea typeface="ＭＳ Ｐゴシック" pitchFamily="34" charset="-128"/>
              </a:rPr>
              <a:t>Pure-</a:t>
            </a:r>
            <a:r>
              <a:rPr lang="en-US" sz="3000" i="1" dirty="0" smtClean="0">
                <a:ea typeface="ＭＳ Ｐゴシック" pitchFamily="34" charset="-128"/>
              </a:rPr>
              <a:t>Incremental</a:t>
            </a:r>
          </a:p>
          <a:p>
            <a:pPr marL="1141412" lvl="2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ea typeface="ＭＳ Ｐゴシック" pitchFamily="34" charset="-128"/>
              </a:rPr>
              <a:t>Uses JDBC to load data for both initial and delta</a:t>
            </a:r>
            <a:endParaRPr lang="en-US" sz="2800" dirty="0" smtClean="0">
              <a:ea typeface="ＭＳ Ｐゴシック" pitchFamily="34" charset="-128"/>
            </a:endParaRPr>
          </a:p>
          <a:p>
            <a:pPr lvl="1"/>
            <a:r>
              <a:rPr lang="en-US" sz="3000" dirty="0" smtClean="0">
                <a:ea typeface="ＭＳ Ｐゴシック" pitchFamily="34" charset="-128"/>
              </a:rPr>
              <a:t> </a:t>
            </a:r>
            <a:r>
              <a:rPr lang="en-US" sz="3000" i="1" dirty="0" smtClean="0">
                <a:ea typeface="ＭＳ Ｐゴシック" pitchFamily="34" charset="-128"/>
              </a:rPr>
              <a:t>Hybrid-Incremental</a:t>
            </a:r>
          </a:p>
          <a:p>
            <a:pPr marL="1141412" lvl="2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ea typeface="ＭＳ Ｐゴシック" pitchFamily="34" charset="-128"/>
              </a:rPr>
              <a:t>Uses native load for initial and JDBC for delta.  </a:t>
            </a:r>
          </a:p>
          <a:p>
            <a:pPr marL="1141412" lvl="2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ea typeface="ＭＳ Ｐゴシック" pitchFamily="34" charset="-128"/>
              </a:rPr>
              <a:t>Handles Insert and Update but not Delete from system of record</a:t>
            </a:r>
          </a:p>
          <a:p>
            <a:pPr lvl="1"/>
            <a:r>
              <a:rPr lang="en-US" sz="3000" dirty="0" smtClean="0">
                <a:ea typeface="ＭＳ Ｐゴシック" pitchFamily="34" charset="-128"/>
              </a:rPr>
              <a:t> </a:t>
            </a:r>
            <a:r>
              <a:rPr lang="en-US" sz="3000" i="1" dirty="0" smtClean="0">
                <a:ea typeface="ＭＳ Ｐゴシック" pitchFamily="34" charset="-128"/>
              </a:rPr>
              <a:t>Merge Incremental</a:t>
            </a:r>
          </a:p>
          <a:p>
            <a:pPr marL="1141412" lvl="2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ea typeface="ＭＳ Ｐゴシック" pitchFamily="34" charset="-128"/>
              </a:rPr>
              <a:t>Type 1, 2 and 4 are supported.</a:t>
            </a:r>
          </a:p>
          <a:p>
            <a:pPr marL="1141412" lvl="2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ea typeface="ＭＳ Ｐゴシック" pitchFamily="34" charset="-128"/>
              </a:rPr>
              <a:t>Uses native load for initial and JDBC for delta.  </a:t>
            </a:r>
          </a:p>
          <a:p>
            <a:pPr marL="1141412" lvl="2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ea typeface="ＭＳ Ｐゴシック" pitchFamily="34" charset="-128"/>
              </a:rPr>
              <a:t>Uses native MERGE for Insert, Update, Delete of rows from system of record.</a:t>
            </a:r>
            <a:endParaRPr lang="en-US" sz="28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394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3709" y="2357120"/>
            <a:ext cx="7241060" cy="1100705"/>
          </a:xfrm>
        </p:spPr>
        <p:txBody>
          <a:bodyPr/>
          <a:lstStyle/>
          <a:p>
            <a:pPr algn="ctr"/>
            <a:r>
              <a:rPr lang="en-US" sz="4800" dirty="0" smtClean="0"/>
              <a:t>Cache Framework Details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2116315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40524"/>
            <a:ext cx="11572225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28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Cache Framework Attributes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143000"/>
            <a:ext cx="11376237" cy="51816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sz="3200" i="1" dirty="0" err="1" smtClean="0">
                <a:ea typeface="ＭＳ Ｐゴシック" pitchFamily="34" charset="-128"/>
              </a:rPr>
              <a:t>CachingData</a:t>
            </a:r>
            <a:endParaRPr lang="en-US" sz="3200" i="1" dirty="0" smtClean="0">
              <a:ea typeface="ＭＳ Ｐゴシック" pitchFamily="34" charset="-128"/>
            </a:endParaRPr>
          </a:p>
          <a:p>
            <a:pPr lvl="1"/>
            <a:r>
              <a:rPr lang="en-US" sz="3000" i="1" dirty="0">
                <a:ea typeface="ＭＳ Ｐゴシック" pitchFamily="34" charset="-128"/>
              </a:rPr>
              <a:t> </a:t>
            </a:r>
            <a:r>
              <a:rPr lang="en-US" sz="3000" i="1" dirty="0" smtClean="0">
                <a:ea typeface="ＭＳ Ｐゴシック" pitchFamily="34" charset="-128"/>
              </a:rPr>
              <a:t>CIS procedure with a list of CIS views to manage all cache operations</a:t>
            </a:r>
          </a:p>
          <a:p>
            <a:pPr lvl="1"/>
            <a:r>
              <a:rPr lang="en-US" sz="3000" i="1" dirty="0">
                <a:ea typeface="ＭＳ Ｐゴシック" pitchFamily="34" charset="-128"/>
              </a:rPr>
              <a:t> </a:t>
            </a:r>
            <a:r>
              <a:rPr lang="en-US" sz="3000" i="1" dirty="0" smtClean="0">
                <a:ea typeface="ＭＳ Ｐゴシック" pitchFamily="34" charset="-128"/>
              </a:rPr>
              <a:t>Insert into CACHING_DATA table</a:t>
            </a:r>
          </a:p>
          <a:p>
            <a:r>
              <a:rPr lang="en-US" sz="3200" i="1" dirty="0" smtClean="0">
                <a:ea typeface="ＭＳ Ｐゴシック" pitchFamily="34" charset="-128"/>
              </a:rPr>
              <a:t>Attribute framework</a:t>
            </a:r>
          </a:p>
          <a:p>
            <a:pPr lvl="1"/>
            <a:r>
              <a:rPr lang="en-US" sz="3000" i="1" dirty="0">
                <a:ea typeface="ＭＳ Ｐゴシック" pitchFamily="34" charset="-128"/>
              </a:rPr>
              <a:t> </a:t>
            </a:r>
            <a:r>
              <a:rPr lang="en-US" sz="3000" i="1" dirty="0" smtClean="0">
                <a:ea typeface="ＭＳ Ｐゴシック" pitchFamily="34" charset="-128"/>
              </a:rPr>
              <a:t>CACHING_DATA – configuration procedure used to configure behavior on a per view basis using attributes.   Attributes use a name/value pair system within the XML format.</a:t>
            </a:r>
          </a:p>
          <a:p>
            <a:pPr marL="1141412" lvl="2" indent="-457200">
              <a:buFont typeface="Arial" panose="020B0604020202020204" pitchFamily="34" charset="0"/>
              <a:buChar char="•"/>
            </a:pPr>
            <a:r>
              <a:rPr lang="en-US" sz="2000" i="1" dirty="0" smtClean="0">
                <a:ea typeface="ＭＳ Ｐゴシック" pitchFamily="34" charset="-128"/>
              </a:rPr>
              <a:t>KEY_NAME = SDT</a:t>
            </a:r>
          </a:p>
          <a:p>
            <a:pPr marL="1141412" lvl="2" indent="-457200">
              <a:buFont typeface="Arial" panose="020B0604020202020204" pitchFamily="34" charset="0"/>
              <a:buChar char="•"/>
            </a:pPr>
            <a:r>
              <a:rPr lang="en-US" sz="2000" i="1" dirty="0" smtClean="0">
                <a:ea typeface="ＭＳ Ｐゴシック" pitchFamily="34" charset="-128"/>
              </a:rPr>
              <a:t>KEY_TYPE = TIMESTAMP</a:t>
            </a:r>
          </a:p>
          <a:p>
            <a:pPr marL="1141412" lvl="2" indent="-457200">
              <a:buFont typeface="Arial" panose="020B0604020202020204" pitchFamily="34" charset="0"/>
              <a:buChar char="•"/>
            </a:pPr>
            <a:r>
              <a:rPr lang="en-US" sz="2000" i="1" dirty="0" smtClean="0">
                <a:ea typeface="ＭＳ Ｐゴシック" pitchFamily="34" charset="-128"/>
              </a:rPr>
              <a:t>KEY_STARTING_VALUE = 1900-01-01 00:00:00</a:t>
            </a:r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401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0_Cisco Arial 16x9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1_Cisco Arial 16x9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28618</TotalTime>
  <Words>1576</Words>
  <Application>Microsoft Office PowerPoint</Application>
  <PresentationFormat>Custom</PresentationFormat>
  <Paragraphs>463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10_Cisco Arial 16x9 template_dark</vt:lpstr>
      <vt:lpstr>11_Cisco Arial 16x9 template_dark</vt:lpstr>
      <vt:lpstr>Agenda Cisco Data Virtualization Cache Framework</vt:lpstr>
      <vt:lpstr>Topics</vt:lpstr>
      <vt:lpstr>Cache Framework Overview</vt:lpstr>
      <vt:lpstr>Overview</vt:lpstr>
      <vt:lpstr>Overview</vt:lpstr>
      <vt:lpstr>Cache Target Databases</vt:lpstr>
      <vt:lpstr>Cache Configuration Methodologies</vt:lpstr>
      <vt:lpstr>Cache Framework Details</vt:lpstr>
      <vt:lpstr>Cache Framework Attributes</vt:lpstr>
      <vt:lpstr>Cache Framework Log</vt:lpstr>
      <vt:lpstr>Cache Framework Additional Capabilities</vt:lpstr>
      <vt:lpstr>Cache Framework Methodologies (Cache Types)</vt:lpstr>
      <vt:lpstr>Data Virtualization - Caching</vt:lpstr>
      <vt:lpstr>Data Virtualization – Full Single-table Caching Full Refresh</vt:lpstr>
      <vt:lpstr>Data Virtualization – Full Multi-table Caching Full Refresh</vt:lpstr>
      <vt:lpstr>Data Virtualization – Incremental Caching Incremental Refresh (Pure)</vt:lpstr>
      <vt:lpstr>Data Virtualization – Incremental Hybrid Caching Incremental Refresh (Delta No-Stage)</vt:lpstr>
      <vt:lpstr>Data Virtualization – Incremental Hybrid Caching Incremental Refresh (Delta Stage)</vt:lpstr>
      <vt:lpstr>Data Virtualization – Incremental Merge Type 1 Caching Incremental Refresh (Hybrid)</vt:lpstr>
      <vt:lpstr>Data Virtualization – Incremental Merge Type 2 Caching Incremental Refresh (Hybrid)</vt:lpstr>
      <vt:lpstr>Data Virtualization – Incremental Merge Type 4 Caching Incremental Refresh (Hybrid)</vt:lpstr>
      <vt:lpstr>PowerPoint Presentation</vt:lpstr>
      <vt:lpstr>PowerPoint Presentation</vt:lpstr>
    </vt:vector>
  </TitlesOfParts>
  <Company>Cisco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Template Theme Files</dc:title>
  <dc:creator>mike needham</dc:creator>
  <cp:lastModifiedBy>Mike Tinius</cp:lastModifiedBy>
  <cp:revision>648</cp:revision>
  <cp:lastPrinted>2013-12-10T15:12:31Z</cp:lastPrinted>
  <dcterms:created xsi:type="dcterms:W3CDTF">2013-06-13T22:12:01Z</dcterms:created>
  <dcterms:modified xsi:type="dcterms:W3CDTF">2014-10-17T15:24:09Z</dcterms:modified>
</cp:coreProperties>
</file>